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image1.jpeg" ContentType="image/jpeg"/>
  <Override PartName="/ppt/media/image2.jpeg" ContentType="image/jpeg"/>
  <Override PartName="/ppt/media/image3.jpeg" ContentType="image/jpeg"/>
  <Override PartName="/ppt/media/image4.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5.jpeg" ContentType="image/jpeg"/>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2.png>
</file>

<file path=ppt/media/image2.tif>
</file>

<file path=ppt/media/image3.jpeg>
</file>

<file path=ppt/media/image3.png>
</file>

<file path=ppt/media/image4.jpeg>
</file>

<file path=ppt/media/image4.png>
</file>

<file path=ppt/media/image5.jpe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0" name="Shape 120"/>
          <p:cNvSpPr/>
          <p:nvPr>
            <p:ph type="sldImg"/>
          </p:nvPr>
        </p:nvSpPr>
        <p:spPr>
          <a:xfrm>
            <a:off x="1143000" y="685800"/>
            <a:ext cx="4572000" cy="3429000"/>
          </a:xfrm>
          <a:prstGeom prst="rect">
            <a:avLst/>
          </a:prstGeom>
        </p:spPr>
        <p:txBody>
          <a:bodyPr/>
          <a:lstStyle/>
          <a:p>
            <a:pPr/>
          </a:p>
        </p:txBody>
      </p:sp>
      <p:sp>
        <p:nvSpPr>
          <p:cNvPr id="121" name="Shape 12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hape 137"/>
          <p:cNvSpPr/>
          <p:nvPr>
            <p:ph type="sldImg"/>
          </p:nvPr>
        </p:nvSpPr>
        <p:spPr>
          <a:prstGeom prst="rect">
            <a:avLst/>
          </a:prstGeom>
        </p:spPr>
        <p:txBody>
          <a:bodyPr/>
          <a:lstStyle/>
          <a:p>
            <a:pPr/>
          </a:p>
        </p:txBody>
      </p:sp>
      <p:sp>
        <p:nvSpPr>
          <p:cNvPr id="138" name="Shape 138"/>
          <p:cNvSpPr/>
          <p:nvPr>
            <p:ph type="body" sz="quarter" idx="1"/>
          </p:nvPr>
        </p:nvSpPr>
        <p:spPr>
          <a:prstGeom prst="rect">
            <a:avLst/>
          </a:prstGeom>
        </p:spPr>
        <p:txBody>
          <a:bodyPr/>
          <a:lstStyle/>
          <a:p>
            <a:pPr/>
            <a:r>
              <a:t>Our goal in this lesson is to explore approaches to detect equity and inclusivity bugs in software. How do we start? First, it is vital that we recognize that we each bring our own biases of how we expect our software to be used. Developers may differ from users in: nationality, ethnicity, race, gender, age, socioeconomic status, abilities, and belief systems. Creating inclusive software requires us to acknowledge these differences. Having diversity on your development team is one of the first steps towards creating inclusive software. However, attracting and retaining a diverse team is its own topic - this infographic shows the relative lack of diversity at top US-based tech firms, in comparison to the population of the US - teams often lack diversity in gender and ethnicity - and simplifying diversity to only gender and ethnicity can overlook other facets of how we vary. In this lesson, we’ll focus on approaches to better understand our users, and to evaluate whether our software is inclusive, usable, and accessible, or not.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Shape 219"/>
          <p:cNvSpPr/>
          <p:nvPr>
            <p:ph type="sldImg"/>
          </p:nvPr>
        </p:nvSpPr>
        <p:spPr>
          <a:prstGeom prst="rect">
            <a:avLst/>
          </a:prstGeom>
        </p:spPr>
        <p:txBody>
          <a:bodyPr/>
          <a:lstStyle/>
          <a:p>
            <a:pPr/>
          </a:p>
        </p:txBody>
      </p:sp>
      <p:sp>
        <p:nvSpPr>
          <p:cNvPr id="220" name="Shape 220"/>
          <p:cNvSpPr/>
          <p:nvPr>
            <p:ph type="body" sz="quarter" idx="1"/>
          </p:nvPr>
        </p:nvSpPr>
        <p:spPr>
          <a:prstGeom prst="rect">
            <a:avLst/>
          </a:prstGeom>
        </p:spPr>
        <p:txBody>
          <a:bodyPr/>
          <a:lstStyle/>
          <a:p>
            <a:pPr/>
            <a:r>
              <a:t>In a continuous development environment, we can do live user studies with A/B testing…</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r>
              <a:t>Facebook performs these experiments constantly, and has even constructed an open source tool for doing so.</a:t>
            </a:r>
          </a:p>
          <a:p>
            <a:pPr/>
            <a:r>
              <a:t>Basically doing a psychology experiment - try to avoid being evil (“show users sad posts, does that make them sad?”).</a:t>
            </a:r>
            <a:br/>
            <a:r>
              <a:t>Key feature: segment audience (think about diverse users) and collect results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Shape 236"/>
          <p:cNvSpPr/>
          <p:nvPr>
            <p:ph type="sldImg"/>
          </p:nvPr>
        </p:nvSpPr>
        <p:spPr>
          <a:prstGeom prst="rect">
            <a:avLst/>
          </a:prstGeom>
        </p:spPr>
        <p:txBody>
          <a:bodyPr/>
          <a:lstStyle/>
          <a:p>
            <a:pPr/>
          </a:p>
        </p:txBody>
      </p:sp>
      <p:sp>
        <p:nvSpPr>
          <p:cNvPr id="237" name="Shape 237"/>
          <p:cNvSpPr/>
          <p:nvPr>
            <p:ph type="body" sz="quarter" idx="1"/>
          </p:nvPr>
        </p:nvSpPr>
        <p:spPr>
          <a:prstGeom prst="rect">
            <a:avLst/>
          </a:prstGeom>
        </p:spPr>
        <p:txBody>
          <a:bodyPr/>
          <a:lstStyle/>
          <a:p>
            <a:pPr/>
            <a:r>
              <a:t>Example for a quick experiment - divide people randomly, show different post buttons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r>
              <a:t>Can also consider gradients of options - say, controlling for size, and color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Shape 252"/>
          <p:cNvSpPr/>
          <p:nvPr>
            <p:ph type="sldImg"/>
          </p:nvPr>
        </p:nvSpPr>
        <p:spPr>
          <a:prstGeom prst="rect">
            <a:avLst/>
          </a:prstGeom>
        </p:spPr>
        <p:txBody>
          <a:bodyPr/>
          <a:lstStyle/>
          <a:p>
            <a:pPr/>
          </a:p>
        </p:txBody>
      </p:sp>
      <p:sp>
        <p:nvSpPr>
          <p:cNvPr id="253" name="Shape 253"/>
          <p:cNvSpPr/>
          <p:nvPr>
            <p:ph type="body" sz="quarter" idx="1"/>
          </p:nvPr>
        </p:nvSpPr>
        <p:spPr>
          <a:prstGeom prst="rect">
            <a:avLst/>
          </a:prstGeom>
        </p:spPr>
        <p:txBody>
          <a:bodyPr/>
          <a:lstStyle/>
          <a:p>
            <a:pPr/>
            <a:r>
              <a:t>Then, take exposures + metrics, evaluate your KPI</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hape 258"/>
          <p:cNvSpPr/>
          <p:nvPr>
            <p:ph type="sldImg"/>
          </p:nvPr>
        </p:nvSpPr>
        <p:spPr>
          <a:prstGeom prst="rect">
            <a:avLst/>
          </a:prstGeom>
        </p:spPr>
        <p:txBody>
          <a:bodyPr/>
          <a:lstStyle/>
          <a:p>
            <a:pPr/>
          </a:p>
        </p:txBody>
      </p:sp>
      <p:sp>
        <p:nvSpPr>
          <p:cNvPr id="259" name="Shape 259"/>
          <p:cNvSpPr/>
          <p:nvPr>
            <p:ph type="body" sz="quarter" idx="1"/>
          </p:nvPr>
        </p:nvSpPr>
        <p:spPr>
          <a:prstGeom prst="rect">
            <a:avLst/>
          </a:prstGeom>
        </p:spPr>
        <p:txBody>
          <a:bodyPr/>
          <a:lstStyle/>
          <a:p>
            <a:pPr/>
            <a:r>
              <a:t>There is an imbalance of power between those who write software and those who are subject to the implications of that software, sometimes at a disadvantage. As software engineers, it is vital that we anticipate the unanticipated - how might our software be inadvertently causing harm. Even if we are not building radiation therapy machines that can literally kill our users, we are still in a position of power to create software that is inclusive, and equally accessible to users who are not like us. Limiting the accessibility of our software (for instance, not adding support for screen readers, or not fixing the kinds of inclusivity bugs found by gendermag) might save money in the short term, but will likely end up costing much more in the long term. That you are taking this class, and still listening to this lecture likely means that you aspire to become an exceptional engineer - solve problems, and drive positive outcomes for a broad base of people. To do so, hopefully you are now aware of some strategies to consider how the software you build will be impact humanity, hopefully, for the better.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Shape 146"/>
          <p:cNvSpPr/>
          <p:nvPr>
            <p:ph type="sldImg"/>
          </p:nvPr>
        </p:nvSpPr>
        <p:spPr>
          <a:prstGeom prst="rect">
            <a:avLst/>
          </a:prstGeom>
        </p:spPr>
        <p:txBody>
          <a:bodyPr/>
          <a:lstStyle/>
          <a:p>
            <a:pPr/>
          </a:p>
        </p:txBody>
      </p:sp>
      <p:sp>
        <p:nvSpPr>
          <p:cNvPr id="147" name="Shape 147"/>
          <p:cNvSpPr/>
          <p:nvPr>
            <p:ph type="body" sz="quarter" idx="1"/>
          </p:nvPr>
        </p:nvSpPr>
        <p:spPr>
          <a:prstGeom prst="rect">
            <a:avLst/>
          </a:prstGeom>
        </p:spPr>
        <p:txBody>
          <a:bodyPr/>
          <a:lstStyle/>
          <a:p>
            <a:pPr/>
            <a:r>
              <a:t>As a case example of bias as the default, consider this incident from 2015, when google released a new photo tagging feature in Google Photos, which was prone to misidentify black people in photographs as gorillas. How did this happen? Image recognition algorithm depend on being supplied a proper (complete) dataset - clearly an incomplete dataset, not representative of entire population. Why didn’t this come up in internal testing? To the extent that Google has a diverse development team today, that was much less true in 2015 - so nobody was trying it and finding this out, and the unconscious bias of the organization resulted in this product getting out. This was harmful both to users, and to Google’s reputation. Even today, this is not very well fixed - and is mostly side-stepped by not identifying any image as a gorilla. It’s useful to think of a case like this to set the tone for a conversation about diversity and inclusivity, but let’s focus now on more subtle errors.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Aside from algorithmic biases, how does our unconscious bias translate into software that is not inclusive? Aside from gender, race and ethnicity, HOW people interact with software varies. Research has shown several key inclusiveness facets:</a:t>
            </a:r>
          </a:p>
          <a:p>
            <a:pPr/>
            <a:r>
              <a:t>Motivations: do you learn new technologies in your free time, or only when you need to?</a:t>
            </a:r>
          </a:p>
          <a:p>
            <a:pPr/>
            <a:r>
              <a:t>Information processing: do you gather all information comprehensively before trying to solve something, or do you selectively </a:t>
            </a:r>
          </a:p>
          <a:p>
            <a:pPr/>
            <a:r>
              <a:t>Computer self-efficacy: Do you feel confident about your ability to interact with a computer? If you struggle, do you blame yourself or the vendor?</a:t>
            </a:r>
          </a:p>
          <a:p>
            <a:pPr/>
            <a:r>
              <a:t>Risk: will I make a mistake/spend more time than I have budgeted on this? If you try something that doesn’t work, does that change your attitudes towards that technology?</a:t>
            </a:r>
          </a:p>
          <a:p>
            <a:pPr/>
            <a:r>
              <a:t>Tech learning style: do you favor process-oriented learning (go step-by-step) or tinkering?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Persona-based evaluation allows for a “discount” usability evaluation. We don’t actually need to find real users who are different from us and get them to use our software (although that’s the best validation) - we can probably find lots of issues just by carefully walking through how someone </a:t>
            </a:r>
            <a:r>
              <a:rPr i="1"/>
              <a:t>like</a:t>
            </a:r>
            <a:r>
              <a:t> this persona would use our software (note: not actually persons that you know, not necessarily gendered)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To perform a cognitive walkthrough, you and your team step through a single use case for your tool, acting as the persona. For example: consider applying the Abby persona to evaluate an augmented reality application for navigating a book store…</a:t>
            </a:r>
          </a:p>
          <a:p>
            <a:pPr/>
            <a:r>
              <a:t>Step by-step, note that “see map?” Is a difficult subgoal to form: abby’s motivation is to find science fiction books - why would they know that finding map is the right thing? Then - note that “see bookstore map” is a “maybe” because Abby’s goal is “see map” but nothing says map! We developers know that ‘Browse off’ means to switch from a view where we are browsing a shelf to instead show the default, map view. If we’re not sure that Abby would know what to do [does abby tinker?], we note that, but then do it anyway. Then, if we end up getting a map, we evaluate: does abby see progress to that subgoal of finding map? Maybe, maybe not - confusing. The facets of Abby’s persona allow us to imagine how another user, who doesn’t think like us, might interact with the same interface in a different way.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“The curb cut effect” describes broadly what happens when an inclusive design, built for one audience, benefits everyone. The effect gets its name from curb cuts - the small ramps between sidewalks and streets that were originally designed to allow people in wheelchairs to cross the street. However, this also benefits the old (who might struggle with a step), parents with strollers and workers making deliveries on hand trucks. For Example: Risk averse persona. Imagine that you are sloppy with vocabulary. “Browse off” vs “view map”. This is confusing. This is somethign that the risk averse individual might say “Wait what am I doing? I thought I was looking for a map. Oh I guess it’s turning off the browse feature?” This is like curb cuts though - it helps everyone, since, even if you weren’t particularly confused, it’s still a bit of a road bump.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p>
            <a:pPr/>
            <a:r>
              <a:t>The gold-standard for evaluating the efficacy of our software is usability testing.</a:t>
            </a:r>
          </a:p>
          <a:p>
            <a:pPr marL="279400" indent="-279400">
              <a:buSzPct val="123000"/>
              <a:buChar char="*"/>
            </a:pPr>
            <a:r>
              <a:t>Directly measure usability by monitoring task performance</a:t>
            </a:r>
          </a:p>
          <a:p>
            <a:pPr marL="279400" indent="-279400">
              <a:buSzPct val="123000"/>
              <a:buChar char="*"/>
            </a:pPr>
            <a:r>
              <a:t>Use diverse users, consider surveying based on facets - see figure in middle</a:t>
            </a:r>
          </a:p>
          <a:p>
            <a:pPr marL="279400" indent="-279400">
              <a:buSzPct val="123000"/>
              <a:buChar char="*"/>
            </a:pPr>
            <a:r>
              <a:t>Compare performance across interfaces (left figure, from MS academic prototype, can see it live)</a:t>
            </a:r>
          </a:p>
          <a:p>
            <a:pPr marL="279400" indent="-279400">
              <a:buSzPct val="123000"/>
              <a:buChar char="*"/>
            </a:pPr>
            <a:r>
              <a:t>Validate problems + fixes - and even find curb cut effect (Right figure)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Shape 202"/>
          <p:cNvSpPr/>
          <p:nvPr>
            <p:ph type="sldImg"/>
          </p:nvPr>
        </p:nvSpPr>
        <p:spPr>
          <a:prstGeom prst="rect">
            <a:avLst/>
          </a:prstGeom>
        </p:spPr>
        <p:txBody>
          <a:bodyPr/>
          <a:lstStyle/>
          <a:p>
            <a:pPr/>
          </a:p>
        </p:txBody>
      </p:sp>
      <p:sp>
        <p:nvSpPr>
          <p:cNvPr id="203" name="Shape 203"/>
          <p:cNvSpPr/>
          <p:nvPr>
            <p:ph type="body" sz="quarter" idx="1"/>
          </p:nvPr>
        </p:nvSpPr>
        <p:spPr>
          <a:prstGeom prst="rect">
            <a:avLst/>
          </a:prstGeom>
        </p:spPr>
        <p:txBody>
          <a:bodyPr/>
          <a:lstStyle/>
          <a:p>
            <a:pPr/>
            <a:r>
              <a:t>Evaluating accessibility is another form of usability testing. We can begin by checking (ourselves) the conformance of our application with the requirements laid out by standards, like the W3C’s WCAG standards. Simply meeting a standard doesn’t mean that it’s usable, and simply having one disabled person say that it works for them doesn’t mean that it’s usable - still conduct a broad user study for best results.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Shape 212"/>
          <p:cNvSpPr/>
          <p:nvPr>
            <p:ph type="sldImg"/>
          </p:nvPr>
        </p:nvSpPr>
        <p:spPr>
          <a:prstGeom prst="rect">
            <a:avLst/>
          </a:prstGeom>
        </p:spPr>
        <p:txBody>
          <a:bodyPr/>
          <a:lstStyle/>
          <a:p>
            <a:pPr/>
          </a:p>
        </p:txBody>
      </p:sp>
      <p:sp>
        <p:nvSpPr>
          <p:cNvPr id="213" name="Shape 213"/>
          <p:cNvSpPr/>
          <p:nvPr>
            <p:ph type="body" sz="quarter" idx="1"/>
          </p:nvPr>
        </p:nvSpPr>
        <p:spPr>
          <a:prstGeom prst="rect">
            <a:avLst/>
          </a:prstGeom>
        </p:spPr>
        <p:txBody>
          <a:bodyPr/>
          <a:lstStyle/>
          <a:p>
            <a:pPr/>
            <a:r>
              <a:t>User studies are extremely useful both when trying to build inclusive software that works for lots of users, and also extremely niche software that solves a specialized task. This is for energy commodities swap, a task that commodities traders might do many times an hour. Left interface seems “right” following Nielsen heuristics. But, the form needs to be filled out extremely fast - and it doesn’t even fit on a page! Right interface is the re-design, compresses data, meets users mental models. Better that you do this kind of testing before declaring your software “complete” so that you don’t get fired and lose a contract…</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96"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97"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98"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6"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07"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1" name="Slide Title"/>
          <p:cNvSpPr txBox="1"/>
          <p:nvPr>
            <p:ph type="title" hasCustomPrompt="1"/>
          </p:nvPr>
        </p:nvSpPr>
        <p:spPr>
          <a:prstGeom prst="rect">
            <a:avLst/>
          </a:prstGeom>
        </p:spPr>
        <p:txBody>
          <a:bodyPr/>
          <a:lstStyle/>
          <a:p>
            <a:pPr/>
            <a:r>
              <a:t>Slide Title</a:t>
            </a:r>
          </a:p>
        </p:txBody>
      </p:sp>
      <p:sp>
        <p:nvSpPr>
          <p:cNvPr id="22"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2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3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3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3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3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4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43" name="Slide Title"/>
          <p:cNvSpPr txBox="1"/>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pPr/>
            <a:r>
              <a:t>Slide Title</a:t>
            </a:r>
          </a:p>
        </p:txBody>
      </p:sp>
      <p:sp>
        <p:nvSpPr>
          <p:cNvPr id="4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4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52"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53"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60"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61"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62"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70"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78"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79"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8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87"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88"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creativecommons.org/licenses/by-sa/4.0/"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hyperlink" Target="https://www.w3.org/WAI/test-evaluate/"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hyperlink" Target="http://didi.co/consulting/"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tif"/></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github.com/facebook/planout" TargetMode="External"/><Relationship Id="rId4" Type="http://schemas.openxmlformats.org/officeDocument/2006/relationships/hyperlink" Target="https://www.slideshare.net/optimizely/opti-con-2014-automated-experimentation-at-scale" TargetMode="External"/><Relationship Id="rId5" Type="http://schemas.openxmlformats.org/officeDocument/2006/relationships/image" Target="../media/image1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hyperlink" Target="https://github.com/facebook/planout" TargetMode="External"/><Relationship Id="rId4" Type="http://schemas.openxmlformats.org/officeDocument/2006/relationships/hyperlink" Target="https://www.slideshare.net/optimizely/opti-con-2014-automated-experimentation-at-scale" TargetMode="External"/><Relationship Id="rId5" Type="http://schemas.openxmlformats.org/officeDocument/2006/relationships/image" Target="../media/image14.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github.com/facebook/planout" TargetMode="External"/><Relationship Id="rId4" Type="http://schemas.openxmlformats.org/officeDocument/2006/relationships/hyperlink" Target="https://www.slideshare.net/optimizely/opti-con-2014-automated-experimentation-at-scale" TargetMode="External"/><Relationship Id="rId5" Type="http://schemas.openxmlformats.org/officeDocument/2006/relationships/image" Target="../media/image15.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github.com/facebook/planout" TargetMode="External"/><Relationship Id="rId4" Type="http://schemas.openxmlformats.org/officeDocument/2006/relationships/hyperlink" Target="https://www.slideshare.net/optimizely/opti-con-2014-automated-experimentation-at-scale" TargetMode="External"/><Relationship Id="rId5" Type="http://schemas.openxmlformats.org/officeDocument/2006/relationships/image" Target="../media/image16.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reativecommons.org/licenses/by-sa/4.0/"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https://informationisbeautiful.net/visualizations/diversity-in-tech/" TargetMode="External"/><Relationship Id="rId4"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hyperlink" Target="https://www.wired.com/story/when-it-comes-to-gorillas-google-photos-remains-blind/" TargetMode="External"/><Relationship Id="rId6" Type="http://schemas.openxmlformats.org/officeDocument/2006/relationships/hyperlink" Target="https://www.wsj.com/articles/BL-DGB-42522"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eg"/><Relationship Id="rId4" Type="http://schemas.openxmlformats.org/officeDocument/2006/relationships/image" Target="../media/image2.jpeg"/><Relationship Id="rId5" Type="http://schemas.openxmlformats.org/officeDocument/2006/relationships/image" Target="../media/image3.jpeg"/><Relationship Id="rId6" Type="http://schemas.openxmlformats.org/officeDocument/2006/relationships/image" Target="../media/image4.jpeg"/><Relationship Id="rId7"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gendermag.org/foundations.php" TargetMode="External"/><Relationship Id="rId4"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hyperlink" Target="http://gendermag.org/Docs/GenderMagHandout-2020-0106-1649.pdf" TargetMode="External"/><Relationship Id="rId4" Type="http://schemas.openxmlformats.org/officeDocument/2006/relationships/image" Target="../media/image1.tif"/></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jpeg"/><Relationship Id="rId4" Type="http://schemas.openxmlformats.org/officeDocument/2006/relationships/hyperlink" Target="https://www.flickr.com/photos/mgifford/46424316355/in/photolist-2dJmKRv-av95GE-r3ivsJ-mT4BaT-6HSC5j-FfkKfJ-7E5kqK-2hQSZ1S-55Sowk-HgHMKm-benZnk-7fPPU9-exSFWt-4zMm4f-sLPfkv-2k7C6Sz-CSHck4-91KLZS-5gMMj2-exVT5h-exSG5x-exB7gV-8VzDSj-exVTsh-exSHGF-8VzDRL-exVQJj-exVR3G-exVRpA-exEpFq-exBbVr-exVTnU-exB7uB-exEoDG-exEnwS-exEjwN-exSJjn-exSGGz-8VzDQJ-8VzDLA-exEokd-exEnH9-4TKpqA-6Usfi6-exBcTk-exEjrW-exSJ3n-dc7uCx-exB7Hk-qhJPmL"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academic.microsoft.com" TargetMode="External"/><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hyperlink" Target="ftp://ftp.cs.orst.edu/pub/burnett/chi19-GenderMag-findToFix.pdf" TargetMode="External"/><Relationship Id="rId7"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Jonathan Bell, John Boyland, Mitch Wand…"/>
          <p:cNvSpPr txBox="1"/>
          <p:nvPr>
            <p:ph type="body" idx="21"/>
          </p:nvPr>
        </p:nvSpPr>
        <p:spPr>
          <a:xfrm>
            <a:off x="1201340" y="11177783"/>
            <a:ext cx="21971003" cy="1959509"/>
          </a:xfrm>
          <a:prstGeom prst="rect">
            <a:avLst/>
          </a:prstGeom>
          <a:extLst>
            <a:ext uri="{C572A759-6A51-4108-AA02-DFA0A04FC94B}">
              <ma14:wrappingTextBoxFlag xmlns:ma14="http://schemas.microsoft.com/office/mac/drawingml/2011/main" val="1"/>
            </a:ext>
          </a:extLst>
        </p:spPr>
        <p:txBody>
          <a:bodyPr/>
          <a:lstStyle/>
          <a:p>
            <a:pPr>
              <a:defRPr>
                <a:solidFill>
                  <a:srgbClr val="005493"/>
                </a:solidFill>
              </a:defRPr>
            </a:pPr>
            <a:r>
              <a:t>Jonathan Bell, John Boyland, Mitch Wand</a:t>
            </a:r>
          </a:p>
          <a:p>
            <a:pPr>
              <a:defRPr>
                <a:solidFill>
                  <a:srgbClr val="005493"/>
                </a:solidFill>
              </a:defRPr>
            </a:pPr>
            <a:r>
              <a:t>Khoury College of Computer Sciences</a:t>
            </a:r>
            <a:br/>
            <a:r>
              <a:t>© 2021, released under </a:t>
            </a:r>
            <a:r>
              <a:rPr u="sng">
                <a:hlinkClick r:id="rId2" invalidUrl="" action="" tgtFrame="" tooltip="" history="1" highlightClick="0" endSnd="0"/>
              </a:rPr>
              <a:t>CC BY-SA</a:t>
            </a:r>
          </a:p>
        </p:txBody>
      </p:sp>
      <p:sp>
        <p:nvSpPr>
          <p:cNvPr id="124" name="CS 4530 &amp; CS 5500…"/>
          <p:cNvSpPr txBox="1"/>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cture 11.3: Acceptance and Inclusivity Testing"/>
          <p:cNvSpPr txBox="1"/>
          <p:nvPr>
            <p:ph type="subTitle" sz="quarter" idx="1"/>
          </p:nvPr>
        </p:nvSpPr>
        <p:spPr>
          <a:prstGeom prst="rect">
            <a:avLst/>
          </a:prstGeom>
        </p:spPr>
        <p:txBody>
          <a:bodyPr/>
          <a:lstStyle/>
          <a:p>
            <a:pPr/>
            <a:r>
              <a:t>Lecture 11.3: Acceptance and Inclusivity Testing</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Usability Testing"/>
          <p:cNvSpPr txBox="1"/>
          <p:nvPr>
            <p:ph type="title"/>
          </p:nvPr>
        </p:nvSpPr>
        <p:spPr>
          <a:prstGeom prst="rect">
            <a:avLst/>
          </a:prstGeom>
        </p:spPr>
        <p:txBody>
          <a:bodyPr/>
          <a:lstStyle/>
          <a:p>
            <a:pPr/>
            <a:r>
              <a:t>Usability Testing</a:t>
            </a:r>
          </a:p>
        </p:txBody>
      </p:sp>
      <p:sp>
        <p:nvSpPr>
          <p:cNvPr id="198" name="Evaluating Accessibilit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Evaluating Accessibility</a:t>
            </a:r>
          </a:p>
        </p:txBody>
      </p:sp>
      <p:sp>
        <p:nvSpPr>
          <p:cNvPr id="199" name="Check for conformance with requirements of standards…"/>
          <p:cNvSpPr txBox="1"/>
          <p:nvPr>
            <p:ph type="body" sz="half" idx="1"/>
          </p:nvPr>
        </p:nvSpPr>
        <p:spPr>
          <a:xfrm>
            <a:off x="1206500" y="4248504"/>
            <a:ext cx="13578226" cy="8256012"/>
          </a:xfrm>
          <a:prstGeom prst="rect">
            <a:avLst/>
          </a:prstGeom>
        </p:spPr>
        <p:txBody>
          <a:bodyPr/>
          <a:lstStyle/>
          <a:p>
            <a:pPr/>
            <a:r>
              <a:t>Check for conformance with requirements of standards</a:t>
            </a:r>
          </a:p>
          <a:p>
            <a:pPr/>
            <a:r>
              <a:t>Involve users in your evaluation - simply “meeting a standard” does not guarantee accessibility</a:t>
            </a:r>
          </a:p>
        </p:txBody>
      </p:sp>
      <p:pic>
        <p:nvPicPr>
          <p:cNvPr id="200" name="Image" descr="Image"/>
          <p:cNvPicPr>
            <a:picLocks noChangeAspect="1"/>
          </p:cNvPicPr>
          <p:nvPr/>
        </p:nvPicPr>
        <p:blipFill>
          <a:blip r:embed="rId3">
            <a:extLst/>
          </a:blip>
          <a:stretch>
            <a:fillRect/>
          </a:stretch>
        </p:blipFill>
        <p:spPr>
          <a:xfrm>
            <a:off x="14591805" y="0"/>
            <a:ext cx="10180321" cy="13716001"/>
          </a:xfrm>
          <a:prstGeom prst="rect">
            <a:avLst/>
          </a:prstGeom>
          <a:ln w="12700">
            <a:miter lim="400000"/>
          </a:ln>
        </p:spPr>
      </p:pic>
      <p:sp>
        <p:nvSpPr>
          <p:cNvPr id="201" name="https://www.w3.org/WAI/test-evaluate/"/>
          <p:cNvSpPr txBox="1"/>
          <p:nvPr/>
        </p:nvSpPr>
        <p:spPr>
          <a:xfrm>
            <a:off x="9487661" y="13007657"/>
            <a:ext cx="540867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4" invalidUrl="" action="" tgtFrame="" tooltip="" history="1" highlightClick="0" endSnd="0"/>
              </a:defRPr>
            </a:lvl1pPr>
          </a:lstStyle>
          <a:p>
            <a:pPr>
              <a:defRPr u="none"/>
            </a:pPr>
            <a:r>
              <a:rPr u="sng">
                <a:hlinkClick r:id="rId4" invalidUrl="" action="" tgtFrame="" tooltip="" history="1" highlightClick="0" endSnd="0"/>
              </a:rPr>
              <a:t>https://www.w3.org/WAI/test-evaluate/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Usability Testing"/>
          <p:cNvSpPr txBox="1"/>
          <p:nvPr>
            <p:ph type="title"/>
          </p:nvPr>
        </p:nvSpPr>
        <p:spPr>
          <a:prstGeom prst="rect">
            <a:avLst/>
          </a:prstGeom>
        </p:spPr>
        <p:txBody>
          <a:bodyPr/>
          <a:lstStyle/>
          <a:p>
            <a:pPr/>
            <a:r>
              <a:t>Usability Testing</a:t>
            </a:r>
          </a:p>
        </p:txBody>
      </p:sp>
      <p:sp>
        <p:nvSpPr>
          <p:cNvPr id="206" name="For some software, we are nothing like our user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For some software, we are </a:t>
            </a:r>
            <a:r>
              <a:rPr i="1"/>
              <a:t>nothing</a:t>
            </a:r>
            <a:r>
              <a:t> like our users</a:t>
            </a:r>
          </a:p>
        </p:txBody>
      </p:sp>
      <p:pic>
        <p:nvPicPr>
          <p:cNvPr id="207" name="theirs_vs_ours_CommoditySwap-1.png" descr="theirs_vs_ours_CommoditySwap-1.png"/>
          <p:cNvPicPr>
            <a:picLocks noChangeAspect="1"/>
          </p:cNvPicPr>
          <p:nvPr/>
        </p:nvPicPr>
        <p:blipFill>
          <a:blip r:embed="rId3">
            <a:extLst/>
          </a:blip>
          <a:srcRect l="53085" t="6516" r="6971" b="63077"/>
          <a:stretch>
            <a:fillRect/>
          </a:stretch>
        </p:blipFill>
        <p:spPr>
          <a:xfrm>
            <a:off x="14475504" y="4695001"/>
            <a:ext cx="5101822" cy="6483335"/>
          </a:xfrm>
          <a:prstGeom prst="rect">
            <a:avLst/>
          </a:prstGeom>
          <a:ln w="12700">
            <a:miter lim="400000"/>
          </a:ln>
        </p:spPr>
      </p:pic>
      <p:pic>
        <p:nvPicPr>
          <p:cNvPr id="208" name="Image" descr="Image"/>
          <p:cNvPicPr>
            <a:picLocks noChangeAspect="1"/>
          </p:cNvPicPr>
          <p:nvPr/>
        </p:nvPicPr>
        <p:blipFill>
          <a:blip r:embed="rId4">
            <a:extLst/>
          </a:blip>
          <a:stretch>
            <a:fillRect/>
          </a:stretch>
        </p:blipFill>
        <p:spPr>
          <a:xfrm>
            <a:off x="3841019" y="4695001"/>
            <a:ext cx="7691584" cy="9051589"/>
          </a:xfrm>
          <a:prstGeom prst="rect">
            <a:avLst/>
          </a:prstGeom>
          <a:ln w="12700">
            <a:miter lim="400000"/>
          </a:ln>
        </p:spPr>
      </p:pic>
      <p:pic>
        <p:nvPicPr>
          <p:cNvPr id="209" name="Image" descr="Image"/>
          <p:cNvPicPr>
            <a:picLocks noChangeAspect="1"/>
          </p:cNvPicPr>
          <p:nvPr/>
        </p:nvPicPr>
        <p:blipFill>
          <a:blip r:embed="rId5">
            <a:extLst/>
          </a:blip>
          <a:stretch>
            <a:fillRect/>
          </a:stretch>
        </p:blipFill>
        <p:spPr>
          <a:xfrm>
            <a:off x="11798846" y="4695001"/>
            <a:ext cx="2087433" cy="8111165"/>
          </a:xfrm>
          <a:prstGeom prst="rect">
            <a:avLst/>
          </a:prstGeom>
          <a:ln w="12700">
            <a:miter lim="400000"/>
          </a:ln>
        </p:spPr>
      </p:pic>
      <p:sp>
        <p:nvSpPr>
          <p:cNvPr id="210" name="Commodity swap screens &amp; story © 2016, Brad Paley"/>
          <p:cNvSpPr txBox="1"/>
          <p:nvPr/>
        </p:nvSpPr>
        <p:spPr>
          <a:xfrm>
            <a:off x="14231449" y="11262316"/>
            <a:ext cx="6807353"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2438339">
              <a:defRPr sz="2200"/>
            </a:lvl1pPr>
          </a:lstStyle>
          <a:p>
            <a:pPr/>
            <a:r>
              <a:t>Commodity swap screens &amp; story © 2016, Brad Paley</a:t>
            </a:r>
          </a:p>
        </p:txBody>
      </p:sp>
      <p:sp>
        <p:nvSpPr>
          <p:cNvPr id="211" name="http://didi.co/consulting/"/>
          <p:cNvSpPr txBox="1"/>
          <p:nvPr/>
        </p:nvSpPr>
        <p:spPr>
          <a:xfrm>
            <a:off x="14257251" y="11660406"/>
            <a:ext cx="3167889"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2438339">
              <a:defRPr sz="2200" u="sng">
                <a:hlinkClick r:id="rId6" invalidUrl="" action="" tgtFrame="" tooltip="" history="1" highlightClick="0" endSnd="0"/>
              </a:defRPr>
            </a:lvl1pPr>
          </a:lstStyle>
          <a:p>
            <a:pPr>
              <a:defRPr u="none"/>
            </a:pPr>
            <a:r>
              <a:rPr u="sng">
                <a:hlinkClick r:id="rId6" invalidUrl="" action="" tgtFrame="" tooltip="" history="1" highlightClick="0" endSnd="0"/>
              </a:rPr>
              <a:t>http://didi.co/consulting/</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0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9" grpId="1"/>
      <p:bldP build="whole" bldLvl="1" animBg="1" rev="0" advAuto="0" spid="207" grpId="2"/>
    </p:bld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Usability Testing in Continuous Development"/>
          <p:cNvSpPr txBox="1"/>
          <p:nvPr>
            <p:ph type="title"/>
          </p:nvPr>
        </p:nvSpPr>
        <p:spPr>
          <a:prstGeom prst="rect">
            <a:avLst/>
          </a:prstGeom>
        </p:spPr>
        <p:txBody>
          <a:bodyPr/>
          <a:lstStyle>
            <a:lvl1pPr defTabSz="2413955">
              <a:defRPr spc="-168" sz="8415"/>
            </a:lvl1pPr>
          </a:lstStyle>
          <a:p>
            <a:pPr/>
            <a:r>
              <a:t>Usability Testing in Continuous Development</a:t>
            </a:r>
          </a:p>
        </p:txBody>
      </p:sp>
      <p:sp>
        <p:nvSpPr>
          <p:cNvPr id="216" name="A/B Test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A/B Testing</a:t>
            </a:r>
          </a:p>
        </p:txBody>
      </p:sp>
      <p:sp>
        <p:nvSpPr>
          <p:cNvPr id="217" name="Ways to test new features for usability, popularity, performance without a focus group…"/>
          <p:cNvSpPr txBox="1"/>
          <p:nvPr>
            <p:ph type="body" idx="1"/>
          </p:nvPr>
        </p:nvSpPr>
        <p:spPr>
          <a:prstGeom prst="rect">
            <a:avLst/>
          </a:prstGeom>
        </p:spPr>
        <p:txBody>
          <a:bodyPr/>
          <a:lstStyle/>
          <a:p>
            <a:pPr/>
            <a:r>
              <a:t>Ways to test new features for usability, popularity, performance without a focus group</a:t>
            </a:r>
          </a:p>
          <a:p>
            <a:pPr/>
            <a:r>
              <a:t>Show 50% of your site visitors version A, 50% version B, collect metrics on each, decide which is better</a:t>
            </a:r>
          </a:p>
        </p:txBody>
      </p:sp>
      <p:pic>
        <p:nvPicPr>
          <p:cNvPr id="218" name="Image" descr="Image"/>
          <p:cNvPicPr>
            <a:picLocks noChangeAspect="1"/>
          </p:cNvPicPr>
          <p:nvPr/>
        </p:nvPicPr>
        <p:blipFill>
          <a:blip r:embed="rId3">
            <a:extLst/>
          </a:blip>
          <a:stretch>
            <a:fillRect/>
          </a:stretch>
        </p:blipFill>
        <p:spPr>
          <a:xfrm>
            <a:off x="6269232" y="7887257"/>
            <a:ext cx="11845536" cy="5736765"/>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Usability Testing in Continuous Development"/>
          <p:cNvSpPr txBox="1"/>
          <p:nvPr>
            <p:ph type="title"/>
          </p:nvPr>
        </p:nvSpPr>
        <p:spPr>
          <a:prstGeom prst="rect">
            <a:avLst/>
          </a:prstGeom>
        </p:spPr>
        <p:txBody>
          <a:bodyPr/>
          <a:lstStyle>
            <a:lvl1pPr defTabSz="2413955">
              <a:defRPr spc="-168" sz="8415"/>
            </a:lvl1pPr>
          </a:lstStyle>
          <a:p>
            <a:pPr/>
            <a:r>
              <a:t>Usability Testing in Continuous Development</a:t>
            </a:r>
          </a:p>
        </p:txBody>
      </p:sp>
      <p:sp>
        <p:nvSpPr>
          <p:cNvPr id="223" name="A/B Testing: PlanOut from Facebook (“N=109 user stud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A/B Testing: PlanOut from Facebook (“N=10</a:t>
            </a:r>
            <a:r>
              <a:rPr baseline="31999"/>
              <a:t>9</a:t>
            </a:r>
            <a:r>
              <a:t> user study”)</a:t>
            </a:r>
          </a:p>
        </p:txBody>
      </p:sp>
      <p:sp>
        <p:nvSpPr>
          <p:cNvPr id="224" name="Used to test advertising strategies (and Facebook functionality)…"/>
          <p:cNvSpPr txBox="1"/>
          <p:nvPr>
            <p:ph type="body" idx="1"/>
          </p:nvPr>
        </p:nvSpPr>
        <p:spPr>
          <a:prstGeom prst="rect">
            <a:avLst/>
          </a:prstGeom>
        </p:spPr>
        <p:txBody>
          <a:bodyPr/>
          <a:lstStyle/>
          <a:p>
            <a:pPr/>
            <a:r>
              <a:t>Used to test advertising strategies (and Facebook functionality)</a:t>
            </a:r>
          </a:p>
          <a:p>
            <a:pPr/>
            <a:r>
              <a:t>Segment audience and define KPIs, collect results</a:t>
            </a:r>
          </a:p>
        </p:txBody>
      </p:sp>
      <p:sp>
        <p:nvSpPr>
          <p:cNvPr id="225" name="https://github.com/facebook/planout"/>
          <p:cNvSpPr txBox="1"/>
          <p:nvPr/>
        </p:nvSpPr>
        <p:spPr>
          <a:xfrm>
            <a:off x="3417723" y="13184282"/>
            <a:ext cx="4689781"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lgn="l" defTabSz="2438339">
              <a:defRPr sz="2200" u="sng">
                <a:hlinkClick r:id="rId3" invalidUrl="" action="" tgtFrame="" tooltip="" history="1" highlightClick="0" endSnd="0"/>
              </a:defRPr>
            </a:lvl1pPr>
          </a:lstStyle>
          <a:p>
            <a:pPr>
              <a:defRPr u="none"/>
            </a:pPr>
            <a:r>
              <a:rPr u="sng">
                <a:hlinkClick r:id="rId3" invalidUrl="" action="" tgtFrame="" tooltip="" history="1" highlightClick="0" endSnd="0"/>
              </a:rPr>
              <a:t>https://github.com/facebook/planout</a:t>
            </a:r>
          </a:p>
        </p:txBody>
      </p:sp>
      <p:sp>
        <p:nvSpPr>
          <p:cNvPr id="226" name="https://www.slideshare.net/optimizely/opti-con-2014-automated-experimentation-at-scale"/>
          <p:cNvSpPr txBox="1"/>
          <p:nvPr/>
        </p:nvSpPr>
        <p:spPr>
          <a:xfrm>
            <a:off x="9005132" y="13184282"/>
            <a:ext cx="11961145" cy="411278"/>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nchor="ctr">
            <a:spAutoFit/>
          </a:bodyPr>
          <a:lstStyle>
            <a:lvl1pPr algn="l" defTabSz="2438339">
              <a:defRPr sz="2200" u="sng">
                <a:hlinkClick r:id="rId4" invalidUrl="" action="" tgtFrame="" tooltip="" history="1" highlightClick="0" endSnd="0"/>
              </a:defRPr>
            </a:lvl1pPr>
          </a:lstStyle>
          <a:p>
            <a:pPr>
              <a:defRPr u="none"/>
            </a:pPr>
            <a:r>
              <a:rPr u="sng">
                <a:hlinkClick r:id="rId4" invalidUrl="" action="" tgtFrame="" tooltip="" history="1" highlightClick="0" endSnd="0"/>
              </a:rPr>
              <a:t>https://www.slideshare.net/optimizely/opti-con-2014-automated-experimentation-at-scale</a:t>
            </a:r>
          </a:p>
        </p:txBody>
      </p:sp>
      <p:pic>
        <p:nvPicPr>
          <p:cNvPr id="227" name="Image" descr="Image"/>
          <p:cNvPicPr>
            <a:picLocks noChangeAspect="1"/>
          </p:cNvPicPr>
          <p:nvPr/>
        </p:nvPicPr>
        <p:blipFill>
          <a:blip r:embed="rId5">
            <a:extLst/>
          </a:blip>
          <a:stretch>
            <a:fillRect/>
          </a:stretch>
        </p:blipFill>
        <p:spPr>
          <a:xfrm>
            <a:off x="6211427" y="6306473"/>
            <a:ext cx="11961146" cy="6703351"/>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Usability Testing in Continuous Development"/>
          <p:cNvSpPr txBox="1"/>
          <p:nvPr>
            <p:ph type="title"/>
          </p:nvPr>
        </p:nvSpPr>
        <p:spPr>
          <a:prstGeom prst="rect">
            <a:avLst/>
          </a:prstGeom>
        </p:spPr>
        <p:txBody>
          <a:bodyPr/>
          <a:lstStyle>
            <a:lvl1pPr defTabSz="2413955">
              <a:defRPr spc="-168" sz="8415"/>
            </a:lvl1pPr>
          </a:lstStyle>
          <a:p>
            <a:pPr/>
            <a:r>
              <a:t>Usability Testing in Continuous Development</a:t>
            </a:r>
          </a:p>
        </p:txBody>
      </p:sp>
      <p:sp>
        <p:nvSpPr>
          <p:cNvPr id="232" name="A/B Testing: PlanOut from Facebook (“N=109 user stud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A/B Testing: PlanOut from Facebook (“N=10</a:t>
            </a:r>
            <a:r>
              <a:rPr baseline="31999"/>
              <a:t>9</a:t>
            </a:r>
            <a:r>
              <a:t> user study”)</a:t>
            </a:r>
          </a:p>
        </p:txBody>
      </p:sp>
      <p:sp>
        <p:nvSpPr>
          <p:cNvPr id="233" name="https://github.com/facebook/planout"/>
          <p:cNvSpPr txBox="1"/>
          <p:nvPr/>
        </p:nvSpPr>
        <p:spPr>
          <a:xfrm>
            <a:off x="3417723" y="13184282"/>
            <a:ext cx="4689781"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lgn="l" defTabSz="2438339">
              <a:defRPr sz="2200" u="sng">
                <a:hlinkClick r:id="rId3" invalidUrl="" action="" tgtFrame="" tooltip="" history="1" highlightClick="0" endSnd="0"/>
              </a:defRPr>
            </a:lvl1pPr>
          </a:lstStyle>
          <a:p>
            <a:pPr>
              <a:defRPr u="none"/>
            </a:pPr>
            <a:r>
              <a:rPr u="sng">
                <a:hlinkClick r:id="rId3" invalidUrl="" action="" tgtFrame="" tooltip="" history="1" highlightClick="0" endSnd="0"/>
              </a:rPr>
              <a:t>https://github.com/facebook/planout</a:t>
            </a:r>
          </a:p>
        </p:txBody>
      </p:sp>
      <p:sp>
        <p:nvSpPr>
          <p:cNvPr id="234" name="https://www.slideshare.net/optimizely/opti-con-2014-automated-experimentation-at-scale"/>
          <p:cNvSpPr txBox="1"/>
          <p:nvPr/>
        </p:nvSpPr>
        <p:spPr>
          <a:xfrm>
            <a:off x="9005132" y="13184282"/>
            <a:ext cx="11961145" cy="411278"/>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nchor="ctr">
            <a:spAutoFit/>
          </a:bodyPr>
          <a:lstStyle>
            <a:lvl1pPr algn="l" defTabSz="2438339">
              <a:defRPr sz="2200" u="sng">
                <a:hlinkClick r:id="rId4" invalidUrl="" action="" tgtFrame="" tooltip="" history="1" highlightClick="0" endSnd="0"/>
              </a:defRPr>
            </a:lvl1pPr>
          </a:lstStyle>
          <a:p>
            <a:pPr>
              <a:defRPr u="none"/>
            </a:pPr>
            <a:r>
              <a:rPr u="sng">
                <a:hlinkClick r:id="rId4" invalidUrl="" action="" tgtFrame="" tooltip="" history="1" highlightClick="0" endSnd="0"/>
              </a:rPr>
              <a:t>https://www.slideshare.net/optimizely/opti-con-2014-automated-experimentation-at-scale</a:t>
            </a:r>
          </a:p>
        </p:txBody>
      </p:sp>
      <p:pic>
        <p:nvPicPr>
          <p:cNvPr id="235" name="Image" descr="Image"/>
          <p:cNvPicPr>
            <a:picLocks noChangeAspect="1"/>
          </p:cNvPicPr>
          <p:nvPr/>
        </p:nvPicPr>
        <p:blipFill>
          <a:blip r:embed="rId5">
            <a:extLst/>
          </a:blip>
          <a:stretch>
            <a:fillRect/>
          </a:stretch>
        </p:blipFill>
        <p:spPr>
          <a:xfrm>
            <a:off x="5692116" y="4688699"/>
            <a:ext cx="12999768" cy="7416685"/>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Usability Testing in Continuous Development"/>
          <p:cNvSpPr txBox="1"/>
          <p:nvPr>
            <p:ph type="title"/>
          </p:nvPr>
        </p:nvSpPr>
        <p:spPr>
          <a:prstGeom prst="rect">
            <a:avLst/>
          </a:prstGeom>
        </p:spPr>
        <p:txBody>
          <a:bodyPr/>
          <a:lstStyle>
            <a:lvl1pPr defTabSz="2413955">
              <a:defRPr spc="-168" sz="8415"/>
            </a:lvl1pPr>
          </a:lstStyle>
          <a:p>
            <a:pPr/>
            <a:r>
              <a:t>Usability Testing in Continuous Development</a:t>
            </a:r>
          </a:p>
        </p:txBody>
      </p:sp>
      <p:sp>
        <p:nvSpPr>
          <p:cNvPr id="240" name="A/B Testing: PlanOut from Facebook (“N=109 user stud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A/B Testing: PlanOut from Facebook (“N=10</a:t>
            </a:r>
            <a:r>
              <a:rPr baseline="31999"/>
              <a:t>9</a:t>
            </a:r>
            <a:r>
              <a:t> user study”)</a:t>
            </a:r>
          </a:p>
        </p:txBody>
      </p:sp>
      <p:sp>
        <p:nvSpPr>
          <p:cNvPr id="241" name="https://github.com/facebook/planout"/>
          <p:cNvSpPr txBox="1"/>
          <p:nvPr/>
        </p:nvSpPr>
        <p:spPr>
          <a:xfrm>
            <a:off x="3417723" y="13184282"/>
            <a:ext cx="4689781"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lgn="l" defTabSz="2438339">
              <a:defRPr sz="2200" u="sng">
                <a:hlinkClick r:id="rId3" invalidUrl="" action="" tgtFrame="" tooltip="" history="1" highlightClick="0" endSnd="0"/>
              </a:defRPr>
            </a:lvl1pPr>
          </a:lstStyle>
          <a:p>
            <a:pPr>
              <a:defRPr u="none"/>
            </a:pPr>
            <a:r>
              <a:rPr u="sng">
                <a:hlinkClick r:id="rId3" invalidUrl="" action="" tgtFrame="" tooltip="" history="1" highlightClick="0" endSnd="0"/>
              </a:rPr>
              <a:t>https://github.com/facebook/planout</a:t>
            </a:r>
          </a:p>
        </p:txBody>
      </p:sp>
      <p:sp>
        <p:nvSpPr>
          <p:cNvPr id="242" name="https://www.slideshare.net/optimizely/opti-con-2014-automated-experimentation-at-scale"/>
          <p:cNvSpPr txBox="1"/>
          <p:nvPr/>
        </p:nvSpPr>
        <p:spPr>
          <a:xfrm>
            <a:off x="9005132" y="13184282"/>
            <a:ext cx="11961145" cy="411278"/>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nchor="ctr">
            <a:spAutoFit/>
          </a:bodyPr>
          <a:lstStyle>
            <a:lvl1pPr algn="l" defTabSz="2438339">
              <a:defRPr sz="2200" u="sng">
                <a:hlinkClick r:id="rId4" invalidUrl="" action="" tgtFrame="" tooltip="" history="1" highlightClick="0" endSnd="0"/>
              </a:defRPr>
            </a:lvl1pPr>
          </a:lstStyle>
          <a:p>
            <a:pPr>
              <a:defRPr u="none"/>
            </a:pPr>
            <a:r>
              <a:rPr u="sng">
                <a:hlinkClick r:id="rId4" invalidUrl="" action="" tgtFrame="" tooltip="" history="1" highlightClick="0" endSnd="0"/>
              </a:rPr>
              <a:t>https://www.slideshare.net/optimizely/opti-con-2014-automated-experimentation-at-scale</a:t>
            </a:r>
          </a:p>
        </p:txBody>
      </p:sp>
      <p:pic>
        <p:nvPicPr>
          <p:cNvPr id="243" name="Image" descr="Image"/>
          <p:cNvPicPr>
            <a:picLocks noChangeAspect="1"/>
          </p:cNvPicPr>
          <p:nvPr/>
        </p:nvPicPr>
        <p:blipFill>
          <a:blip r:embed="rId5">
            <a:extLst/>
          </a:blip>
          <a:stretch>
            <a:fillRect/>
          </a:stretch>
        </p:blipFill>
        <p:spPr>
          <a:xfrm>
            <a:off x="5433367" y="4594835"/>
            <a:ext cx="13517266" cy="7604414"/>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Usability Testing in Continuous Development"/>
          <p:cNvSpPr txBox="1"/>
          <p:nvPr>
            <p:ph type="title"/>
          </p:nvPr>
        </p:nvSpPr>
        <p:spPr>
          <a:prstGeom prst="rect">
            <a:avLst/>
          </a:prstGeom>
        </p:spPr>
        <p:txBody>
          <a:bodyPr/>
          <a:lstStyle>
            <a:lvl1pPr defTabSz="2413955">
              <a:defRPr spc="-168" sz="8415"/>
            </a:lvl1pPr>
          </a:lstStyle>
          <a:p>
            <a:pPr/>
            <a:r>
              <a:t>Usability Testing in Continuous Development</a:t>
            </a:r>
          </a:p>
        </p:txBody>
      </p:sp>
      <p:sp>
        <p:nvSpPr>
          <p:cNvPr id="248" name="A/B Testing: PlanOut from Facebook (“N=109 user stud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A/B Testing: PlanOut from Facebook (“N=10</a:t>
            </a:r>
            <a:r>
              <a:rPr baseline="31999"/>
              <a:t>9</a:t>
            </a:r>
            <a:r>
              <a:t> user study”)</a:t>
            </a:r>
          </a:p>
        </p:txBody>
      </p:sp>
      <p:sp>
        <p:nvSpPr>
          <p:cNvPr id="249" name="https://github.com/facebook/planout"/>
          <p:cNvSpPr txBox="1"/>
          <p:nvPr/>
        </p:nvSpPr>
        <p:spPr>
          <a:xfrm>
            <a:off x="3417723" y="13184282"/>
            <a:ext cx="4689781"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algn="l" defTabSz="2438339">
              <a:defRPr sz="2200" u="sng">
                <a:hlinkClick r:id="rId3" invalidUrl="" action="" tgtFrame="" tooltip="" history="1" highlightClick="0" endSnd="0"/>
              </a:defRPr>
            </a:lvl1pPr>
          </a:lstStyle>
          <a:p>
            <a:pPr>
              <a:defRPr u="none"/>
            </a:pPr>
            <a:r>
              <a:rPr u="sng">
                <a:hlinkClick r:id="rId3" invalidUrl="" action="" tgtFrame="" tooltip="" history="1" highlightClick="0" endSnd="0"/>
              </a:rPr>
              <a:t>https://github.com/facebook/planout</a:t>
            </a:r>
          </a:p>
        </p:txBody>
      </p:sp>
      <p:sp>
        <p:nvSpPr>
          <p:cNvPr id="250" name="https://www.slideshare.net/optimizely/opti-con-2014-automated-experimentation-at-scale"/>
          <p:cNvSpPr txBox="1"/>
          <p:nvPr/>
        </p:nvSpPr>
        <p:spPr>
          <a:xfrm>
            <a:off x="9005132" y="13184282"/>
            <a:ext cx="11961145" cy="411278"/>
          </a:xfrm>
          <a:prstGeom prst="rect">
            <a:avLst/>
          </a:prstGeom>
          <a:ln w="12700">
            <a:miter lim="400000"/>
          </a:ln>
          <a:extLst>
            <a:ext uri="{C572A759-6A51-4108-AA02-DFA0A04FC94B}">
              <ma14:wrappingTextBoxFlag xmlns:ma14="http://schemas.microsoft.com/office/mac/drawingml/2011/main" val="1"/>
            </a:ext>
          </a:extLst>
        </p:spPr>
        <p:txBody>
          <a:bodyPr lIns="38100" tIns="38100" rIns="38100" bIns="38100" anchor="ctr">
            <a:spAutoFit/>
          </a:bodyPr>
          <a:lstStyle>
            <a:lvl1pPr algn="l" defTabSz="2438339">
              <a:defRPr sz="2200" u="sng">
                <a:hlinkClick r:id="rId4" invalidUrl="" action="" tgtFrame="" tooltip="" history="1" highlightClick="0" endSnd="0"/>
              </a:defRPr>
            </a:lvl1pPr>
          </a:lstStyle>
          <a:p>
            <a:pPr>
              <a:defRPr u="none"/>
            </a:pPr>
            <a:r>
              <a:rPr u="sng">
                <a:hlinkClick r:id="rId4" invalidUrl="" action="" tgtFrame="" tooltip="" history="1" highlightClick="0" endSnd="0"/>
              </a:rPr>
              <a:t>https://www.slideshare.net/optimizely/opti-con-2014-automated-experimentation-at-scale</a:t>
            </a:r>
          </a:p>
        </p:txBody>
      </p:sp>
      <p:pic>
        <p:nvPicPr>
          <p:cNvPr id="251" name="Image" descr="Image"/>
          <p:cNvPicPr>
            <a:picLocks noChangeAspect="1"/>
          </p:cNvPicPr>
          <p:nvPr/>
        </p:nvPicPr>
        <p:blipFill>
          <a:blip r:embed="rId5">
            <a:extLst/>
          </a:blip>
          <a:stretch>
            <a:fillRect/>
          </a:stretch>
        </p:blipFill>
        <p:spPr>
          <a:xfrm>
            <a:off x="4670879" y="4455648"/>
            <a:ext cx="15042241" cy="8479096"/>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Engineering Equitable Software"/>
          <p:cNvSpPr txBox="1"/>
          <p:nvPr>
            <p:ph type="title"/>
          </p:nvPr>
        </p:nvSpPr>
        <p:spPr>
          <a:prstGeom prst="rect">
            <a:avLst/>
          </a:prstGeom>
        </p:spPr>
        <p:txBody>
          <a:bodyPr/>
          <a:lstStyle/>
          <a:p>
            <a:pPr/>
            <a:r>
              <a:t>Engineering Equitable Software</a:t>
            </a:r>
          </a:p>
        </p:txBody>
      </p:sp>
      <p:sp>
        <p:nvSpPr>
          <p:cNvPr id="256" name="Key takeaway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Key takeaways</a:t>
            </a:r>
          </a:p>
        </p:txBody>
      </p:sp>
      <p:sp>
        <p:nvSpPr>
          <p:cNvPr id="257" name="With great power comes great responsibility…"/>
          <p:cNvSpPr txBox="1"/>
          <p:nvPr>
            <p:ph type="body" idx="1"/>
          </p:nvPr>
        </p:nvSpPr>
        <p:spPr>
          <a:prstGeom prst="rect">
            <a:avLst/>
          </a:prstGeom>
        </p:spPr>
        <p:txBody>
          <a:bodyPr/>
          <a:lstStyle/>
          <a:p>
            <a:pPr/>
            <a:r>
              <a:t>With great power comes great responsibility</a:t>
            </a:r>
          </a:p>
          <a:p>
            <a:pPr/>
            <a:r>
              <a:t>Anticipate the unanticipated consequences of your software</a:t>
            </a:r>
          </a:p>
          <a:p>
            <a:pPr/>
            <a:r>
              <a:t>Limiting the accessibility of software might save money in the short term, but cost much more in the long term</a:t>
            </a:r>
          </a:p>
          <a:p>
            <a:pPr/>
            <a:r>
              <a:t>Form a diverse development team, and involve a diverse group of users to validate your software</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This work is licensed under a Creative Commons Attribution-ShareAlike license"/>
          <p:cNvSpPr txBox="1"/>
          <p:nvPr>
            <p:ph type="title"/>
          </p:nvPr>
        </p:nvSpPr>
        <p:spPr>
          <a:xfrm>
            <a:off x="1206500" y="1079500"/>
            <a:ext cx="21971000" cy="2055994"/>
          </a:xfrm>
          <a:prstGeom prst="rect">
            <a:avLst/>
          </a:prstGeom>
        </p:spPr>
        <p:txBody>
          <a:bodyPr/>
          <a:lstStyle>
            <a:lvl1pPr algn="ctr" defTabSz="2023821">
              <a:defRPr spc="-141" sz="7054"/>
            </a:lvl1pPr>
          </a:lstStyle>
          <a:p>
            <a:pPr/>
            <a:r>
              <a:t>This work is licensed under a Creative Commons Attribution-ShareAlike license</a:t>
            </a:r>
          </a:p>
        </p:txBody>
      </p:sp>
      <p:sp>
        <p:nvSpPr>
          <p:cNvPr id="262" name="This work is licensed under the Creative Commons Attribution-ShareAlike 4.0 International License. To view a copy of this license, visit http://creativecommons.org/licenses/by-sa/4.0/…"/>
          <p:cNvSpPr txBox="1"/>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invalidUrl="" action="" tgtFrame="" tooltip="" history="1" highlightClick="0" endSnd="0"/>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Learning Objectives for this Lesson"/>
          <p:cNvSpPr txBox="1"/>
          <p:nvPr>
            <p:ph type="title"/>
          </p:nvPr>
        </p:nvSpPr>
        <p:spPr>
          <a:prstGeom prst="rect">
            <a:avLst/>
          </a:prstGeom>
        </p:spPr>
        <p:txBody>
          <a:bodyPr/>
          <a:lstStyle/>
          <a:p>
            <a:pPr/>
            <a:r>
              <a:t>Learning Objectives for this Lesson</a:t>
            </a:r>
          </a:p>
        </p:txBody>
      </p:sp>
      <p:sp>
        <p:nvSpPr>
          <p:cNvPr id="128" name="By the end of this lesson, you should be able to…"/>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By the end of this lesson, you should be able to…</a:t>
            </a:r>
          </a:p>
        </p:txBody>
      </p:sp>
      <p:sp>
        <p:nvSpPr>
          <p:cNvPr id="129" name="Explain ways in which developers of software often differ from the users of that software, introducing potential inclusivity bugs…"/>
          <p:cNvSpPr txBox="1"/>
          <p:nvPr>
            <p:ph type="body" idx="1"/>
          </p:nvPr>
        </p:nvSpPr>
        <p:spPr>
          <a:prstGeom prst="rect">
            <a:avLst/>
          </a:prstGeom>
        </p:spPr>
        <p:txBody>
          <a:bodyPr/>
          <a:lstStyle/>
          <a:p>
            <a:pPr/>
            <a:r>
              <a:t>Explain ways in which developers of software often differ from the users of that software, introducing potential inclusivity bugs</a:t>
            </a:r>
          </a:p>
          <a:p>
            <a:pPr/>
            <a:r>
              <a:t>Recognize persona-based cognitive walk-throughs as an approach to help put yourself in someone else’s shoes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Bias is the Default"/>
          <p:cNvSpPr txBox="1"/>
          <p:nvPr>
            <p:ph type="title"/>
          </p:nvPr>
        </p:nvSpPr>
        <p:spPr>
          <a:prstGeom prst="rect">
            <a:avLst/>
          </a:prstGeom>
        </p:spPr>
        <p:txBody>
          <a:bodyPr/>
          <a:lstStyle/>
          <a:p>
            <a:pPr/>
            <a:r>
              <a:t>Bias is the Default</a:t>
            </a:r>
          </a:p>
        </p:txBody>
      </p:sp>
      <p:sp>
        <p:nvSpPr>
          <p:cNvPr id="132" name="We are not our user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We are not our users</a:t>
            </a:r>
          </a:p>
        </p:txBody>
      </p:sp>
      <p:sp>
        <p:nvSpPr>
          <p:cNvPr id="133" name="Creating inclusive software requires us to acknowledge that we differ from our users…"/>
          <p:cNvSpPr txBox="1"/>
          <p:nvPr>
            <p:ph type="body" sz="half" idx="1"/>
          </p:nvPr>
        </p:nvSpPr>
        <p:spPr>
          <a:xfrm>
            <a:off x="1206500" y="4248504"/>
            <a:ext cx="11393466" cy="8256012"/>
          </a:xfrm>
          <a:prstGeom prst="rect">
            <a:avLst/>
          </a:prstGeom>
        </p:spPr>
        <p:txBody>
          <a:bodyPr/>
          <a:lstStyle/>
          <a:p>
            <a:pPr/>
            <a:r>
              <a:t>Creating inclusive software requires us to acknowledge that we differ from our users</a:t>
            </a:r>
          </a:p>
          <a:p>
            <a:pPr/>
            <a:r>
              <a:t>Our quality assurance is only as good as we can understand our users</a:t>
            </a:r>
          </a:p>
        </p:txBody>
      </p:sp>
      <p:sp>
        <p:nvSpPr>
          <p:cNvPr id="134" name="https://informationisbeautiful.net/visualizations/diversity-in-tech/"/>
          <p:cNvSpPr txBox="1"/>
          <p:nvPr/>
        </p:nvSpPr>
        <p:spPr>
          <a:xfrm>
            <a:off x="2597080" y="12896638"/>
            <a:ext cx="8852308"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https://informationisbeautiful.net/visualizations/diversity-in-tech/</a:t>
            </a:r>
          </a:p>
        </p:txBody>
      </p:sp>
      <p:pic>
        <p:nvPicPr>
          <p:cNvPr id="135" name="Image" descr="Image"/>
          <p:cNvPicPr>
            <a:picLocks noChangeAspect="1"/>
          </p:cNvPicPr>
          <p:nvPr/>
        </p:nvPicPr>
        <p:blipFill>
          <a:blip r:embed="rId4">
            <a:extLst/>
          </a:blip>
          <a:stretch>
            <a:fillRect/>
          </a:stretch>
        </p:blipFill>
        <p:spPr>
          <a:xfrm>
            <a:off x="12978307" y="113841"/>
            <a:ext cx="11198350" cy="13488318"/>
          </a:xfrm>
          <a:prstGeom prst="rect">
            <a:avLst/>
          </a:prstGeom>
          <a:ln w="12700">
            <a:miter lim="400000"/>
          </a:ln>
        </p:spPr>
      </p:pic>
      <p:sp>
        <p:nvSpPr>
          <p:cNvPr id="136" name="Data from 2017"/>
          <p:cNvSpPr txBox="1"/>
          <p:nvPr/>
        </p:nvSpPr>
        <p:spPr>
          <a:xfrm>
            <a:off x="22141040" y="43637"/>
            <a:ext cx="2220774" cy="46136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Data from 2017</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Bias is the Default"/>
          <p:cNvSpPr txBox="1"/>
          <p:nvPr>
            <p:ph type="title"/>
          </p:nvPr>
        </p:nvSpPr>
        <p:spPr>
          <a:prstGeom prst="rect">
            <a:avLst/>
          </a:prstGeom>
        </p:spPr>
        <p:txBody>
          <a:bodyPr/>
          <a:lstStyle/>
          <a:p>
            <a:pPr/>
            <a:r>
              <a:t>Bias is the Default</a:t>
            </a:r>
          </a:p>
        </p:txBody>
      </p:sp>
      <p:sp>
        <p:nvSpPr>
          <p:cNvPr id="141" name="Example: Google Photos auto-tagging (2015)"/>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Example: Google Photos auto-tagging (2015)</a:t>
            </a:r>
          </a:p>
        </p:txBody>
      </p:sp>
      <p:pic>
        <p:nvPicPr>
          <p:cNvPr id="142" name="Image" descr="Image"/>
          <p:cNvPicPr>
            <a:picLocks noChangeAspect="1"/>
          </p:cNvPicPr>
          <p:nvPr/>
        </p:nvPicPr>
        <p:blipFill>
          <a:blip r:embed="rId3">
            <a:extLst/>
          </a:blip>
          <a:stretch>
            <a:fillRect/>
          </a:stretch>
        </p:blipFill>
        <p:spPr>
          <a:xfrm>
            <a:off x="793950" y="3701978"/>
            <a:ext cx="10033001" cy="8204201"/>
          </a:xfrm>
          <a:prstGeom prst="rect">
            <a:avLst/>
          </a:prstGeom>
          <a:ln w="12700">
            <a:miter lim="400000"/>
          </a:ln>
        </p:spPr>
      </p:pic>
      <p:pic>
        <p:nvPicPr>
          <p:cNvPr id="143" name="Image" descr="Image"/>
          <p:cNvPicPr>
            <a:picLocks noChangeAspect="1"/>
          </p:cNvPicPr>
          <p:nvPr/>
        </p:nvPicPr>
        <p:blipFill>
          <a:blip r:embed="rId4">
            <a:extLst/>
          </a:blip>
          <a:stretch>
            <a:fillRect/>
          </a:stretch>
        </p:blipFill>
        <p:spPr>
          <a:xfrm>
            <a:off x="14427266" y="3521509"/>
            <a:ext cx="9563101" cy="12852401"/>
          </a:xfrm>
          <a:prstGeom prst="rect">
            <a:avLst/>
          </a:prstGeom>
          <a:ln w="12700">
            <a:miter lim="400000"/>
          </a:ln>
        </p:spPr>
      </p:pic>
      <p:sp>
        <p:nvSpPr>
          <p:cNvPr id="144" name="https://www.wired.com/story/when-it-comes-to-gorillas-google-photos-remains-blind/"/>
          <p:cNvSpPr txBox="1"/>
          <p:nvPr/>
        </p:nvSpPr>
        <p:spPr>
          <a:xfrm>
            <a:off x="2727687" y="13095494"/>
            <a:ext cx="11882934"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5" invalidUrl="" action="" tgtFrame="" tooltip="" history="1" highlightClick="0" endSnd="0"/>
              </a:defRPr>
            </a:lvl1pPr>
          </a:lstStyle>
          <a:p>
            <a:pPr>
              <a:defRPr u="none"/>
            </a:pPr>
            <a:r>
              <a:rPr u="sng">
                <a:hlinkClick r:id="rId5" invalidUrl="" action="" tgtFrame="" tooltip="" history="1" highlightClick="0" endSnd="0"/>
              </a:rPr>
              <a:t>https://www.wired.com/story/when-it-comes-to-gorillas-google-photos-remains-blind/</a:t>
            </a:r>
          </a:p>
        </p:txBody>
      </p:sp>
      <p:sp>
        <p:nvSpPr>
          <p:cNvPr id="145" name="https://www.wsj.com/articles/BL-DGB-42522"/>
          <p:cNvSpPr txBox="1"/>
          <p:nvPr/>
        </p:nvSpPr>
        <p:spPr>
          <a:xfrm>
            <a:off x="2767581" y="12553346"/>
            <a:ext cx="6288939"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6" invalidUrl="" action="" tgtFrame="" tooltip="" history="1" highlightClick="0" endSnd="0"/>
              </a:defRPr>
            </a:lvl1pPr>
          </a:lstStyle>
          <a:p>
            <a:pPr>
              <a:defRPr u="none"/>
            </a:pPr>
            <a:r>
              <a:rPr u="sng">
                <a:hlinkClick r:id="rId6" invalidUrl="" action="" tgtFrame="" tooltip="" history="1" highlightClick="0" endSnd="0"/>
              </a:rPr>
              <a:t>https://www.wsj.com/articles/BL-DGB-42522</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Unconscious Bias in Software"/>
          <p:cNvSpPr txBox="1"/>
          <p:nvPr>
            <p:ph type="title"/>
          </p:nvPr>
        </p:nvSpPr>
        <p:spPr>
          <a:prstGeom prst="rect">
            <a:avLst/>
          </a:prstGeom>
        </p:spPr>
        <p:txBody>
          <a:bodyPr/>
          <a:lstStyle/>
          <a:p>
            <a:pPr/>
            <a:r>
              <a:t>Unconscious Bias in Software</a:t>
            </a:r>
          </a:p>
        </p:txBody>
      </p:sp>
      <p:sp>
        <p:nvSpPr>
          <p:cNvPr id="150" name="Does your software support a variety of user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Does your software support a variety of users?</a:t>
            </a:r>
          </a:p>
        </p:txBody>
      </p:sp>
      <p:sp>
        <p:nvSpPr>
          <p:cNvPr id="151" name="Aside from gender, race and ethnicity, how people interact with software varies, research has shown key inclusiveness facets:…"/>
          <p:cNvSpPr txBox="1"/>
          <p:nvPr>
            <p:ph type="body" sz="half" idx="1"/>
          </p:nvPr>
        </p:nvSpPr>
        <p:spPr>
          <a:xfrm>
            <a:off x="1206500" y="4248504"/>
            <a:ext cx="15956155" cy="8256012"/>
          </a:xfrm>
          <a:prstGeom prst="rect">
            <a:avLst/>
          </a:prstGeom>
        </p:spPr>
        <p:txBody>
          <a:bodyPr/>
          <a:lstStyle/>
          <a:p>
            <a:pPr marL="524255" indent="-524255" defTabSz="2096971">
              <a:spcBef>
                <a:spcPts val="3800"/>
              </a:spcBef>
              <a:defRPr sz="4128"/>
            </a:pPr>
            <a:r>
              <a:t>Aside from gender, race and ethnicity, </a:t>
            </a:r>
            <a:r>
              <a:rPr i="1"/>
              <a:t>how</a:t>
            </a:r>
            <a:r>
              <a:t> people interact with software varies, research has shown key inclusiveness </a:t>
            </a:r>
            <a:r>
              <a:rPr i="1"/>
              <a:t>facets</a:t>
            </a:r>
            <a:r>
              <a:t>:</a:t>
            </a:r>
          </a:p>
          <a:p>
            <a:pPr lvl="1" marL="1048511" indent="-524255" defTabSz="2096971">
              <a:spcBef>
                <a:spcPts val="3800"/>
              </a:spcBef>
              <a:defRPr sz="4128"/>
            </a:pPr>
            <a:r>
              <a:t>Motivations </a:t>
            </a:r>
          </a:p>
          <a:p>
            <a:pPr lvl="1" marL="1048511" indent="-524255" defTabSz="2096971">
              <a:spcBef>
                <a:spcPts val="3800"/>
              </a:spcBef>
              <a:defRPr sz="4128"/>
            </a:pPr>
            <a:r>
              <a:t>Information processing style</a:t>
            </a:r>
          </a:p>
          <a:p>
            <a:pPr lvl="1" marL="1048511" indent="-524255" defTabSz="2096971">
              <a:spcBef>
                <a:spcPts val="3800"/>
              </a:spcBef>
              <a:defRPr sz="4128"/>
            </a:pPr>
            <a:r>
              <a:t>Computer self-efficacy </a:t>
            </a:r>
          </a:p>
          <a:p>
            <a:pPr lvl="1" marL="1048511" indent="-524255" defTabSz="2096971">
              <a:spcBef>
                <a:spcPts val="3800"/>
              </a:spcBef>
              <a:defRPr sz="4128"/>
            </a:pPr>
            <a:r>
              <a:t>Risk averseness</a:t>
            </a:r>
          </a:p>
          <a:p>
            <a:pPr lvl="1" marL="1048511" indent="-524255" defTabSz="2096971">
              <a:spcBef>
                <a:spcPts val="3800"/>
              </a:spcBef>
              <a:defRPr sz="4128"/>
            </a:pPr>
            <a:r>
              <a:t>Tech learning style</a:t>
            </a:r>
          </a:p>
          <a:p>
            <a:pPr marL="524255" indent="-524255" defTabSz="2096971">
              <a:spcBef>
                <a:spcPts val="3800"/>
              </a:spcBef>
              <a:defRPr sz="4128"/>
            </a:pPr>
            <a:r>
              <a:t>Idea: Perform </a:t>
            </a:r>
            <a:r>
              <a:rPr i="1"/>
              <a:t>cognitive walkthrough</a:t>
            </a:r>
            <a:r>
              <a:t> of our software, through the lens of someone else</a:t>
            </a:r>
          </a:p>
        </p:txBody>
      </p:sp>
      <p:pic>
        <p:nvPicPr>
          <p:cNvPr id="152" name="Google Shape;99;p14" descr="Google Shape;99;p14"/>
          <p:cNvPicPr>
            <a:picLocks noChangeAspect="1"/>
          </p:cNvPicPr>
          <p:nvPr/>
        </p:nvPicPr>
        <p:blipFill>
          <a:blip r:embed="rId3">
            <a:extLst/>
          </a:blip>
          <a:stretch>
            <a:fillRect/>
          </a:stretch>
        </p:blipFill>
        <p:spPr>
          <a:xfrm>
            <a:off x="18724185" y="3714308"/>
            <a:ext cx="1953078" cy="2311937"/>
          </a:xfrm>
          <a:prstGeom prst="rect">
            <a:avLst/>
          </a:prstGeom>
          <a:ln w="12700">
            <a:miter lim="400000"/>
          </a:ln>
        </p:spPr>
      </p:pic>
      <p:grpSp>
        <p:nvGrpSpPr>
          <p:cNvPr id="156" name="Google Shape;100;p14"/>
          <p:cNvGrpSpPr/>
          <p:nvPr/>
        </p:nvGrpSpPr>
        <p:grpSpPr>
          <a:xfrm>
            <a:off x="16088185" y="8119285"/>
            <a:ext cx="7225077" cy="2362342"/>
            <a:chOff x="0" y="0"/>
            <a:chExt cx="7225075" cy="2362340"/>
          </a:xfrm>
        </p:grpSpPr>
        <p:pic>
          <p:nvPicPr>
            <p:cNvPr id="153" name="Google Shape;101;p14" descr="Google Shape;101;p14"/>
            <p:cNvPicPr>
              <a:picLocks noChangeAspect="1"/>
            </p:cNvPicPr>
            <p:nvPr/>
          </p:nvPicPr>
          <p:blipFill>
            <a:blip r:embed="rId4">
              <a:extLst/>
            </a:blip>
            <a:stretch>
              <a:fillRect/>
            </a:stretch>
          </p:blipFill>
          <p:spPr>
            <a:xfrm>
              <a:off x="0" y="172873"/>
              <a:ext cx="1949040" cy="2016593"/>
            </a:xfrm>
            <a:prstGeom prst="rect">
              <a:avLst/>
            </a:prstGeom>
            <a:ln w="12700" cap="flat">
              <a:noFill/>
              <a:miter lim="400000"/>
            </a:ln>
            <a:effectLst/>
          </p:spPr>
        </p:pic>
        <p:pic>
          <p:nvPicPr>
            <p:cNvPr id="154" name="Google Shape;102;p14" descr="Google Shape;102;p14"/>
            <p:cNvPicPr>
              <a:picLocks noChangeAspect="1"/>
            </p:cNvPicPr>
            <p:nvPr/>
          </p:nvPicPr>
          <p:blipFill>
            <a:blip r:embed="rId5">
              <a:extLst/>
            </a:blip>
            <a:stretch>
              <a:fillRect/>
            </a:stretch>
          </p:blipFill>
          <p:spPr>
            <a:xfrm>
              <a:off x="2623338" y="131928"/>
              <a:ext cx="1953078" cy="2098485"/>
            </a:xfrm>
            <a:prstGeom prst="rect">
              <a:avLst/>
            </a:prstGeom>
            <a:ln w="12700" cap="flat">
              <a:noFill/>
              <a:miter lim="400000"/>
            </a:ln>
            <a:effectLst/>
          </p:spPr>
        </p:pic>
        <p:pic>
          <p:nvPicPr>
            <p:cNvPr id="155" name="Google Shape;103;p14" descr="Google Shape;103;p14"/>
            <p:cNvPicPr>
              <a:picLocks noChangeAspect="1"/>
            </p:cNvPicPr>
            <p:nvPr/>
          </p:nvPicPr>
          <p:blipFill>
            <a:blip r:embed="rId6">
              <a:extLst/>
            </a:blip>
            <a:stretch>
              <a:fillRect/>
            </a:stretch>
          </p:blipFill>
          <p:spPr>
            <a:xfrm>
              <a:off x="5271998" y="0"/>
              <a:ext cx="1953078" cy="2362341"/>
            </a:xfrm>
            <a:prstGeom prst="rect">
              <a:avLst/>
            </a:prstGeom>
            <a:ln w="12700" cap="flat">
              <a:noFill/>
              <a:miter lim="400000"/>
            </a:ln>
            <a:effectLst/>
          </p:spPr>
        </p:pic>
      </p:grpSp>
      <p:grpSp>
        <p:nvGrpSpPr>
          <p:cNvPr id="159" name="Google Shape;104;p14"/>
          <p:cNvGrpSpPr/>
          <p:nvPr/>
        </p:nvGrpSpPr>
        <p:grpSpPr>
          <a:xfrm>
            <a:off x="15260573" y="7882779"/>
            <a:ext cx="8880299" cy="2911092"/>
            <a:chOff x="0" y="0"/>
            <a:chExt cx="8880297" cy="2911090"/>
          </a:xfrm>
        </p:grpSpPr>
        <p:sp>
          <p:nvSpPr>
            <p:cNvPr id="157" name="Google Shape;105;p14"/>
            <p:cNvSpPr/>
            <p:nvPr/>
          </p:nvSpPr>
          <p:spPr>
            <a:xfrm>
              <a:off x="-1" y="235235"/>
              <a:ext cx="8880299" cy="2675855"/>
            </a:xfrm>
            <a:prstGeom prst="line">
              <a:avLst/>
            </a:prstGeom>
            <a:noFill/>
            <a:ln w="76200" cap="flat">
              <a:solidFill>
                <a:srgbClr val="FF0000"/>
              </a:solidFill>
              <a:prstDash val="solid"/>
              <a:miter lim="8000"/>
            </a:ln>
            <a:effectLst/>
          </p:spPr>
          <p:txBody>
            <a:bodyPr wrap="square" lIns="0" tIns="0" rIns="0" bIns="0" numCol="1" anchor="t">
              <a:noAutofit/>
            </a:bodyPr>
            <a:lstStyle/>
            <a:p>
              <a:pPr algn="l" defTabSz="914400">
                <a:defRPr sz="1400">
                  <a:solidFill>
                    <a:srgbClr val="000000"/>
                  </a:solidFill>
                  <a:latin typeface="Arial"/>
                  <a:ea typeface="Arial"/>
                  <a:cs typeface="Arial"/>
                  <a:sym typeface="Arial"/>
                </a:defRPr>
              </a:pPr>
            </a:p>
          </p:txBody>
        </p:sp>
        <p:sp>
          <p:nvSpPr>
            <p:cNvPr id="158" name="Google Shape;106;p14"/>
            <p:cNvSpPr/>
            <p:nvPr/>
          </p:nvSpPr>
          <p:spPr>
            <a:xfrm flipH="1">
              <a:off x="0" y="-1"/>
              <a:ext cx="8880296" cy="2911092"/>
            </a:xfrm>
            <a:prstGeom prst="line">
              <a:avLst/>
            </a:prstGeom>
            <a:noFill/>
            <a:ln w="76200" cap="flat">
              <a:solidFill>
                <a:srgbClr val="FF0000"/>
              </a:solidFill>
              <a:prstDash val="solid"/>
              <a:miter lim="8000"/>
            </a:ln>
            <a:effectLst/>
          </p:spPr>
          <p:txBody>
            <a:bodyPr wrap="square" lIns="0" tIns="0" rIns="0" bIns="0" numCol="1" anchor="t">
              <a:noAutofit/>
            </a:bodyPr>
            <a:lstStyle/>
            <a:p>
              <a:pPr algn="l" defTabSz="914400">
                <a:defRPr sz="1400">
                  <a:solidFill>
                    <a:srgbClr val="000000"/>
                  </a:solidFill>
                  <a:latin typeface="Arial"/>
                  <a:ea typeface="Arial"/>
                  <a:cs typeface="Arial"/>
                  <a:sym typeface="Arial"/>
                </a:defRPr>
              </a:pPr>
            </a:p>
          </p:txBody>
        </p:sp>
      </p:grpSp>
      <p:pic>
        <p:nvPicPr>
          <p:cNvPr id="160" name="Image" descr="Image"/>
          <p:cNvPicPr>
            <a:picLocks noChangeAspect="1"/>
          </p:cNvPicPr>
          <p:nvPr/>
        </p:nvPicPr>
        <p:blipFill>
          <a:blip r:embed="rId7">
            <a:extLst/>
          </a:blip>
          <a:stretch>
            <a:fillRect/>
          </a:stretch>
        </p:blipFill>
        <p:spPr>
          <a:xfrm>
            <a:off x="9812087" y="5924550"/>
            <a:ext cx="5626101" cy="1866900"/>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56"/>
                                        </p:tgtEl>
                                        <p:attrNameLst>
                                          <p:attrName>style.visibility</p:attrName>
                                        </p:attrNameLst>
                                      </p:cBhvr>
                                      <p:to>
                                        <p:strVal val="visible"/>
                                      </p:to>
                                    </p:set>
                                  </p:childTnLst>
                                </p:cTn>
                              </p:par>
                            </p:childTnLst>
                          </p:cTn>
                        </p:par>
                        <p:par>
                          <p:cTn id="11" fill="hold">
                            <p:stCondLst>
                              <p:cond delay="0"/>
                            </p:stCondLst>
                            <p:childTnLst>
                              <p:par>
                                <p:cTn id="12" presetClass="entr" nodeType="afterEffect" presetSubtype="0" presetID="1" grpId="3" fill="hold">
                                  <p:stCondLst>
                                    <p:cond delay="0"/>
                                  </p:stCondLst>
                                  <p:iterate type="el" backwards="0">
                                    <p:tmAbs val="0"/>
                                  </p:iterate>
                                  <p:childTnLst>
                                    <p:set>
                                      <p:cBhvr>
                                        <p:cTn id="13" fill="hold"/>
                                        <p:tgtEl>
                                          <p:spTgt spid="15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9" grpId="3"/>
      <p:bldP build="whole" bldLvl="1" animBg="1" rev="0" advAuto="0" spid="152" grpId="1"/>
      <p:bldP build="whole" bldLvl="1" animBg="1" rev="0" advAuto="0" spid="156" grpId="2"/>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GenderMag: Gender Inclusiveness Magnifier"/>
          <p:cNvSpPr txBox="1"/>
          <p:nvPr>
            <p:ph type="title"/>
          </p:nvPr>
        </p:nvSpPr>
        <p:spPr>
          <a:prstGeom prst="rect">
            <a:avLst/>
          </a:prstGeom>
        </p:spPr>
        <p:txBody>
          <a:bodyPr/>
          <a:lstStyle>
            <a:lvl1pPr defTabSz="2413955">
              <a:defRPr spc="-168" sz="8415"/>
            </a:lvl1pPr>
          </a:lstStyle>
          <a:p>
            <a:pPr/>
            <a:r>
              <a:t>GenderMag: Gender Inclusiveness Magnifier</a:t>
            </a:r>
          </a:p>
        </p:txBody>
      </p:sp>
      <p:sp>
        <p:nvSpPr>
          <p:cNvPr id="165" name="Persona-based evalu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Persona-based evaluation</a:t>
            </a:r>
          </a:p>
        </p:txBody>
      </p:sp>
      <p:sp>
        <p:nvSpPr>
          <p:cNvPr id="166" name="http://gendermag.org/foundations.php"/>
          <p:cNvSpPr txBox="1"/>
          <p:nvPr/>
        </p:nvSpPr>
        <p:spPr>
          <a:xfrm>
            <a:off x="74234" y="13182121"/>
            <a:ext cx="5350765"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http://gendermag.org/foundations.php</a:t>
            </a:r>
          </a:p>
        </p:txBody>
      </p:sp>
      <p:pic>
        <p:nvPicPr>
          <p:cNvPr id="167" name="AbbyPersona-electronicallyCustomizable.pdf" descr="AbbyPersona-electronicallyCustomizable.pdf"/>
          <p:cNvPicPr>
            <a:picLocks noChangeAspect="1"/>
          </p:cNvPicPr>
          <p:nvPr/>
        </p:nvPicPr>
        <p:blipFill>
          <a:blip r:embed="rId4">
            <a:extLst/>
          </a:blip>
          <a:stretch>
            <a:fillRect/>
          </a:stretch>
        </p:blipFill>
        <p:spPr>
          <a:xfrm>
            <a:off x="5654273" y="3373778"/>
            <a:ext cx="14184601" cy="1063845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GenderMag: Gender Inclusiveness Magnifier"/>
          <p:cNvSpPr txBox="1"/>
          <p:nvPr>
            <p:ph type="title"/>
          </p:nvPr>
        </p:nvSpPr>
        <p:spPr>
          <a:prstGeom prst="rect">
            <a:avLst/>
          </a:prstGeom>
        </p:spPr>
        <p:txBody>
          <a:bodyPr/>
          <a:lstStyle>
            <a:lvl1pPr defTabSz="2413955">
              <a:defRPr spc="-168" sz="8415"/>
            </a:lvl1pPr>
          </a:lstStyle>
          <a:p>
            <a:pPr/>
            <a:r>
              <a:t>GenderMag: Gender Inclusiveness Magnifier</a:t>
            </a:r>
          </a:p>
        </p:txBody>
      </p:sp>
      <p:sp>
        <p:nvSpPr>
          <p:cNvPr id="172" name="Persona-based evalu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Persona-based evaluation</a:t>
            </a:r>
          </a:p>
        </p:txBody>
      </p:sp>
      <p:sp>
        <p:nvSpPr>
          <p:cNvPr id="173" name="Step through a use case for your tool, acting as the persona…"/>
          <p:cNvSpPr txBox="1"/>
          <p:nvPr>
            <p:ph type="body" sz="half" idx="1"/>
          </p:nvPr>
        </p:nvSpPr>
        <p:spPr>
          <a:xfrm>
            <a:off x="1206500" y="4248504"/>
            <a:ext cx="9890409" cy="8256012"/>
          </a:xfrm>
          <a:prstGeom prst="rect">
            <a:avLst/>
          </a:prstGeom>
        </p:spPr>
        <p:txBody>
          <a:bodyPr/>
          <a:lstStyle/>
          <a:p>
            <a:pPr/>
            <a:r>
              <a:t>Step through a use case for your tool, acting as the persona</a:t>
            </a:r>
          </a:p>
          <a:p>
            <a:pPr/>
            <a:r>
              <a:t>Avoid jumping to conclusions - work in a group with multiple evaluators, take notes of issues as they occur</a:t>
            </a:r>
          </a:p>
          <a:p>
            <a:pPr/>
            <a:r>
              <a:t>Compare to heuristic evaluation (week 6)</a:t>
            </a:r>
          </a:p>
        </p:txBody>
      </p:sp>
      <p:sp>
        <p:nvSpPr>
          <p:cNvPr id="174" name="http://gendermag.org/Docs/GenderMagHandout-2020-0106-1649.pdf"/>
          <p:cNvSpPr txBox="1"/>
          <p:nvPr/>
        </p:nvSpPr>
        <p:spPr>
          <a:xfrm>
            <a:off x="235762" y="12835612"/>
            <a:ext cx="9647836"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http://gendermag.org/Docs/GenderMagHandout-2020-0106-1649.pdf</a:t>
            </a:r>
          </a:p>
        </p:txBody>
      </p:sp>
      <p:pic>
        <p:nvPicPr>
          <p:cNvPr id="175" name="Image" descr="Image"/>
          <p:cNvPicPr>
            <a:picLocks noChangeAspect="1"/>
          </p:cNvPicPr>
          <p:nvPr/>
        </p:nvPicPr>
        <p:blipFill>
          <a:blip r:embed="rId4">
            <a:extLst/>
          </a:blip>
          <a:stretch>
            <a:fillRect/>
          </a:stretch>
        </p:blipFill>
        <p:spPr>
          <a:xfrm>
            <a:off x="11383495" y="3503704"/>
            <a:ext cx="13029458" cy="9745612"/>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The Curb Cut Effect"/>
          <p:cNvSpPr txBox="1"/>
          <p:nvPr>
            <p:ph type="title"/>
          </p:nvPr>
        </p:nvSpPr>
        <p:spPr>
          <a:prstGeom prst="rect">
            <a:avLst/>
          </a:prstGeom>
        </p:spPr>
        <p:txBody>
          <a:bodyPr/>
          <a:lstStyle/>
          <a:p>
            <a:pPr/>
            <a:r>
              <a:t>The Curb Cut Effect</a:t>
            </a:r>
          </a:p>
        </p:txBody>
      </p:sp>
      <p:sp>
        <p:nvSpPr>
          <p:cNvPr id="180" name="Slide Subtitle"/>
          <p:cNvSpPr txBox="1"/>
          <p:nvPr>
            <p:ph type="body" idx="21"/>
          </p:nvPr>
        </p:nvSpPr>
        <p:spPr>
          <a:prstGeom prst="rect">
            <a:avLst/>
          </a:prstGeom>
        </p:spPr>
        <p:txBody>
          <a:bodyPr/>
          <a:lstStyle/>
          <a:p>
            <a:pPr/>
          </a:p>
        </p:txBody>
      </p:sp>
      <p:sp>
        <p:nvSpPr>
          <p:cNvPr id="181" name="Slide bullet text"/>
          <p:cNvSpPr txBox="1"/>
          <p:nvPr>
            <p:ph type="body" idx="1"/>
          </p:nvPr>
        </p:nvSpPr>
        <p:spPr>
          <a:prstGeom prst="rect">
            <a:avLst/>
          </a:prstGeom>
        </p:spPr>
        <p:txBody>
          <a:bodyPr/>
          <a:lstStyle/>
          <a:p>
            <a:pPr/>
          </a:p>
        </p:txBody>
      </p:sp>
      <p:pic>
        <p:nvPicPr>
          <p:cNvPr id="182" name="46424316355_57d9726a74_o.jpeg" descr="46424316355_57d9726a74_o.jpeg"/>
          <p:cNvPicPr>
            <a:picLocks noChangeAspect="1"/>
          </p:cNvPicPr>
          <p:nvPr/>
        </p:nvPicPr>
        <p:blipFill>
          <a:blip r:embed="rId3">
            <a:extLst/>
          </a:blip>
          <a:srcRect l="0" t="0" r="0" b="25527"/>
          <a:stretch>
            <a:fillRect/>
          </a:stretch>
        </p:blipFill>
        <p:spPr>
          <a:xfrm>
            <a:off x="3048000" y="2694387"/>
            <a:ext cx="18288000" cy="10214717"/>
          </a:xfrm>
          <a:prstGeom prst="rect">
            <a:avLst/>
          </a:prstGeom>
          <a:ln w="12700">
            <a:miter lim="400000"/>
          </a:ln>
        </p:spPr>
      </p:pic>
      <p:sp>
        <p:nvSpPr>
          <p:cNvPr id="183" name="“Curb Cuts” by Mike Gifford, CC BY-NC 2.0"/>
          <p:cNvSpPr txBox="1"/>
          <p:nvPr/>
        </p:nvSpPr>
        <p:spPr>
          <a:xfrm>
            <a:off x="9156344" y="13090880"/>
            <a:ext cx="6071312"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4" invalidUrl="" action="" tgtFrame="" tooltip="" history="1" highlightClick="0" endSnd="0"/>
              </a:defRPr>
            </a:lvl1pPr>
          </a:lstStyle>
          <a:p>
            <a:pPr>
              <a:defRPr u="none"/>
            </a:pPr>
            <a:r>
              <a:rPr u="sng">
                <a:hlinkClick r:id="rId4" invalidUrl="" action="" tgtFrame="" tooltip="" history="1" highlightClick="0" endSnd="0"/>
              </a:rPr>
              <a:t>“Curb Cuts” by Mike Gifford, CC BY-NC 2.0</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Usability Testing"/>
          <p:cNvSpPr txBox="1"/>
          <p:nvPr>
            <p:ph type="title"/>
          </p:nvPr>
        </p:nvSpPr>
        <p:spPr>
          <a:prstGeom prst="rect">
            <a:avLst/>
          </a:prstGeom>
        </p:spPr>
        <p:txBody>
          <a:bodyPr/>
          <a:lstStyle/>
          <a:p>
            <a:pPr/>
            <a:r>
              <a:t>Usability Testing</a:t>
            </a:r>
          </a:p>
        </p:txBody>
      </p:sp>
      <p:sp>
        <p:nvSpPr>
          <p:cNvPr id="188" name="Directly measuring the usability and inclusivity of our softwa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Directly measuring the usability and inclusivity of our software</a:t>
            </a:r>
          </a:p>
        </p:txBody>
      </p:sp>
      <p:sp>
        <p:nvSpPr>
          <p:cNvPr id="189" name="Observe real users interacting with your software - provide each user with a task, monitor their progress towards completing that task…"/>
          <p:cNvSpPr txBox="1"/>
          <p:nvPr>
            <p:ph type="body" sz="half" idx="1"/>
          </p:nvPr>
        </p:nvSpPr>
        <p:spPr>
          <a:xfrm>
            <a:off x="1206500" y="3411106"/>
            <a:ext cx="21971000" cy="4825786"/>
          </a:xfrm>
          <a:prstGeom prst="rect">
            <a:avLst/>
          </a:prstGeom>
        </p:spPr>
        <p:txBody>
          <a:bodyPr/>
          <a:lstStyle/>
          <a:p>
            <a:pPr marL="566927" indent="-566927" defTabSz="2267655">
              <a:spcBef>
                <a:spcPts val="4100"/>
              </a:spcBef>
              <a:defRPr sz="4464"/>
            </a:pPr>
            <a:r>
              <a:t>Observe real users interacting with your software - provide each user with a task, monitor their progress towards completing that task</a:t>
            </a:r>
          </a:p>
          <a:p>
            <a:pPr marL="566927" indent="-566927" defTabSz="2267655">
              <a:spcBef>
                <a:spcPts val="4100"/>
              </a:spcBef>
              <a:defRPr sz="4464"/>
            </a:pPr>
            <a:r>
              <a:t>Consider a diverse set of users that represent those who will use your software</a:t>
            </a:r>
          </a:p>
          <a:p>
            <a:pPr marL="566927" indent="-566927" defTabSz="2267655">
              <a:spcBef>
                <a:spcPts val="4100"/>
              </a:spcBef>
              <a:defRPr sz="4464"/>
            </a:pPr>
            <a:r>
              <a:t>Validate problems (and fixes) that you identify in cognitive walkthroughs</a:t>
            </a:r>
          </a:p>
          <a:p>
            <a:pPr marL="566927" indent="-566927" defTabSz="2267655">
              <a:spcBef>
                <a:spcPts val="4100"/>
              </a:spcBef>
              <a:defRPr sz="4464"/>
            </a:pPr>
            <a:r>
              <a:t>Example: applying GenderMag + usability testing for </a:t>
            </a:r>
            <a:r>
              <a:rPr u="sng">
                <a:hlinkClick r:id="rId3" invalidUrl="" action="" tgtFrame="" tooltip="" history="1" highlightClick="0" endSnd="0"/>
              </a:rPr>
              <a:t>Microsoft Academic</a:t>
            </a:r>
          </a:p>
        </p:txBody>
      </p:sp>
      <p:pic>
        <p:nvPicPr>
          <p:cNvPr id="190" name="Image" descr="Image"/>
          <p:cNvPicPr>
            <a:picLocks noChangeAspect="1"/>
          </p:cNvPicPr>
          <p:nvPr/>
        </p:nvPicPr>
        <p:blipFill>
          <a:blip r:embed="rId4">
            <a:extLst/>
          </a:blip>
          <a:stretch>
            <a:fillRect/>
          </a:stretch>
        </p:blipFill>
        <p:spPr>
          <a:xfrm>
            <a:off x="9486900" y="8996813"/>
            <a:ext cx="5410200" cy="4038601"/>
          </a:xfrm>
          <a:prstGeom prst="rect">
            <a:avLst/>
          </a:prstGeom>
          <a:ln w="12700">
            <a:miter lim="400000"/>
          </a:ln>
        </p:spPr>
      </p:pic>
      <p:pic>
        <p:nvPicPr>
          <p:cNvPr id="191" name="Image" descr="Image"/>
          <p:cNvPicPr>
            <a:picLocks noChangeAspect="1"/>
          </p:cNvPicPr>
          <p:nvPr/>
        </p:nvPicPr>
        <p:blipFill>
          <a:blip r:embed="rId5">
            <a:extLst/>
          </a:blip>
          <a:stretch>
            <a:fillRect/>
          </a:stretch>
        </p:blipFill>
        <p:spPr>
          <a:xfrm>
            <a:off x="17540972" y="9415913"/>
            <a:ext cx="5588001" cy="3200401"/>
          </a:xfrm>
          <a:prstGeom prst="rect">
            <a:avLst/>
          </a:prstGeom>
          <a:ln w="12700">
            <a:miter lim="400000"/>
          </a:ln>
        </p:spPr>
      </p:pic>
      <p:sp>
        <p:nvSpPr>
          <p:cNvPr id="192" name="ftp://ftp.cs.orst.edu/pub/burnett/chi19-GenderMag-findToFix.pdf"/>
          <p:cNvSpPr txBox="1"/>
          <p:nvPr/>
        </p:nvSpPr>
        <p:spPr>
          <a:xfrm>
            <a:off x="7734300" y="13095494"/>
            <a:ext cx="891540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6" invalidUrl="" action="" tgtFrame="" tooltip="" history="1" highlightClick="0" endSnd="0"/>
              </a:defRPr>
            </a:lvl1pPr>
          </a:lstStyle>
          <a:p>
            <a:pPr>
              <a:defRPr u="none"/>
            </a:pPr>
            <a:r>
              <a:rPr u="sng">
                <a:hlinkClick r:id="rId6" invalidUrl="" action="" tgtFrame="" tooltip="" history="1" highlightClick="0" endSnd="0"/>
              </a:rPr>
              <a:t>ftp://ftp.cs.orst.edu/pub/burnett/chi19-GenderMag-findToFix.pdf</a:t>
            </a:r>
          </a:p>
        </p:txBody>
      </p:sp>
      <p:pic>
        <p:nvPicPr>
          <p:cNvPr id="193" name="Image" descr="Image"/>
          <p:cNvPicPr>
            <a:picLocks noChangeAspect="1"/>
          </p:cNvPicPr>
          <p:nvPr/>
        </p:nvPicPr>
        <p:blipFill>
          <a:blip r:embed="rId7">
            <a:extLst/>
          </a:blip>
          <a:stretch>
            <a:fillRect/>
          </a:stretch>
        </p:blipFill>
        <p:spPr>
          <a:xfrm>
            <a:off x="704582" y="8365845"/>
            <a:ext cx="7018756" cy="5300538"/>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